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4"/>
  </p:notesMasterIdLst>
  <p:sldIdLst>
    <p:sldId id="256" r:id="rId3"/>
    <p:sldId id="1895" r:id="rId4"/>
    <p:sldId id="1898" r:id="rId5"/>
    <p:sldId id="290" r:id="rId6"/>
    <p:sldId id="289" r:id="rId7"/>
    <p:sldId id="286" r:id="rId8"/>
    <p:sldId id="257" r:id="rId9"/>
    <p:sldId id="262" r:id="rId10"/>
    <p:sldId id="300" r:id="rId11"/>
    <p:sldId id="301" r:id="rId12"/>
    <p:sldId id="297" r:id="rId13"/>
    <p:sldId id="260" r:id="rId14"/>
    <p:sldId id="258" r:id="rId15"/>
    <p:sldId id="282" r:id="rId16"/>
    <p:sldId id="305" r:id="rId17"/>
    <p:sldId id="293" r:id="rId18"/>
    <p:sldId id="294" r:id="rId19"/>
    <p:sldId id="303" r:id="rId20"/>
    <p:sldId id="304" r:id="rId21"/>
    <p:sldId id="1892" r:id="rId22"/>
    <p:sldId id="284" r:id="rId23"/>
    <p:sldId id="283" r:id="rId24"/>
    <p:sldId id="285" r:id="rId25"/>
    <p:sldId id="278" r:id="rId26"/>
    <p:sldId id="273" r:id="rId27"/>
    <p:sldId id="280" r:id="rId28"/>
    <p:sldId id="317" r:id="rId29"/>
    <p:sldId id="287" r:id="rId30"/>
    <p:sldId id="1897" r:id="rId31"/>
    <p:sldId id="259" r:id="rId32"/>
    <p:sldId id="336" r:id="rId33"/>
    <p:sldId id="358" r:id="rId34"/>
    <p:sldId id="359" r:id="rId35"/>
    <p:sldId id="357" r:id="rId36"/>
    <p:sldId id="346" r:id="rId37"/>
    <p:sldId id="343" r:id="rId38"/>
    <p:sldId id="351" r:id="rId39"/>
    <p:sldId id="356" r:id="rId40"/>
    <p:sldId id="352" r:id="rId41"/>
    <p:sldId id="355" r:id="rId42"/>
    <p:sldId id="345" r:id="rId43"/>
    <p:sldId id="347" r:id="rId44"/>
    <p:sldId id="1893" r:id="rId45"/>
    <p:sldId id="1883" r:id="rId46"/>
    <p:sldId id="1886" r:id="rId47"/>
    <p:sldId id="1888" r:id="rId48"/>
    <p:sldId id="1890" r:id="rId49"/>
    <p:sldId id="1891" r:id="rId50"/>
    <p:sldId id="1894" r:id="rId51"/>
    <p:sldId id="1896" r:id="rId52"/>
    <p:sldId id="1899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99"/>
    <a:srgbClr val="F8CBAD"/>
    <a:srgbClr val="C5E0B4"/>
    <a:srgbClr val="BDD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80" autoAdjust="0"/>
    <p:restoredTop sz="94660"/>
  </p:normalViewPr>
  <p:slideViewPr>
    <p:cSldViewPr snapToGrid="0">
      <p:cViewPr varScale="1">
        <p:scale>
          <a:sx n="81" d="100"/>
          <a:sy n="81" d="100"/>
        </p:scale>
        <p:origin x="857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3216C5-61C3-44CD-949E-8E6FE2F3EFBF}" type="doc">
      <dgm:prSet loTypeId="urn:microsoft.com/office/officeart/2005/8/layout/chart3" loCatId="cycle" qsTypeId="urn:microsoft.com/office/officeart/2005/8/quickstyle/simple1" qsCatId="simple" csTypeId="urn:microsoft.com/office/officeart/2005/8/colors/accent3_5" csCatId="accent3" phldr="1"/>
      <dgm:spPr/>
    </dgm:pt>
    <dgm:pt modelId="{335370C2-8344-451B-B60A-AA625A79A07A}">
      <dgm:prSet phldrT="[Text]"/>
      <dgm:spPr/>
      <dgm:t>
        <a:bodyPr/>
        <a:lstStyle/>
        <a:p>
          <a:r>
            <a:rPr lang="en-GB" dirty="0"/>
            <a:t>.NET</a:t>
          </a:r>
        </a:p>
      </dgm:t>
    </dgm:pt>
    <dgm:pt modelId="{79020A84-FBDD-4807-A8CC-79B56E62B1F6}" type="parTrans" cxnId="{6E790BBB-7215-49F5-AADA-EDF7413D462C}">
      <dgm:prSet/>
      <dgm:spPr/>
      <dgm:t>
        <a:bodyPr/>
        <a:lstStyle/>
        <a:p>
          <a:endParaRPr lang="en-GB"/>
        </a:p>
      </dgm:t>
    </dgm:pt>
    <dgm:pt modelId="{B9C36178-A7C3-4A5D-B799-FA7F48D89112}" type="sibTrans" cxnId="{6E790BBB-7215-49F5-AADA-EDF7413D462C}">
      <dgm:prSet/>
      <dgm:spPr/>
      <dgm:t>
        <a:bodyPr/>
        <a:lstStyle/>
        <a:p>
          <a:endParaRPr lang="en-GB"/>
        </a:p>
      </dgm:t>
    </dgm:pt>
    <dgm:pt modelId="{7FAFC3E8-DF46-44AC-88B8-842E44614013}">
      <dgm:prSet phldrT="[Text]"/>
      <dgm:spPr/>
      <dgm:t>
        <a:bodyPr/>
        <a:lstStyle/>
        <a:p>
          <a:r>
            <a:rPr lang="en-GB" dirty="0"/>
            <a:t>Python</a:t>
          </a:r>
        </a:p>
      </dgm:t>
    </dgm:pt>
    <dgm:pt modelId="{73D68CD2-BDE9-4C7B-975E-B0F6C799382C}" type="parTrans" cxnId="{910BC5DC-3967-4536-BBBB-12272C80548E}">
      <dgm:prSet/>
      <dgm:spPr/>
      <dgm:t>
        <a:bodyPr/>
        <a:lstStyle/>
        <a:p>
          <a:endParaRPr lang="en-GB"/>
        </a:p>
      </dgm:t>
    </dgm:pt>
    <dgm:pt modelId="{0336F8E2-E3E8-4E68-9942-838BE38C07BF}" type="sibTrans" cxnId="{910BC5DC-3967-4536-BBBB-12272C80548E}">
      <dgm:prSet/>
      <dgm:spPr/>
      <dgm:t>
        <a:bodyPr/>
        <a:lstStyle/>
        <a:p>
          <a:endParaRPr lang="en-GB"/>
        </a:p>
      </dgm:t>
    </dgm:pt>
    <dgm:pt modelId="{89EBEA1B-BE0A-45AD-AB2F-BB25B3C8143D}">
      <dgm:prSet phldrT="[Text]"/>
      <dgm:spPr/>
      <dgm:t>
        <a:bodyPr/>
        <a:lstStyle/>
        <a:p>
          <a:r>
            <a:rPr lang="en-GB" dirty="0"/>
            <a:t>C++</a:t>
          </a:r>
        </a:p>
      </dgm:t>
    </dgm:pt>
    <dgm:pt modelId="{110E7DB8-1870-4AE5-A212-C3304B8AB855}" type="parTrans" cxnId="{EC1BD61A-8E31-4F60-8766-773B6D8621BA}">
      <dgm:prSet/>
      <dgm:spPr/>
      <dgm:t>
        <a:bodyPr/>
        <a:lstStyle/>
        <a:p>
          <a:endParaRPr lang="en-GB"/>
        </a:p>
      </dgm:t>
    </dgm:pt>
    <dgm:pt modelId="{698A203B-4E69-4433-B8A2-2CD601A0B438}" type="sibTrans" cxnId="{EC1BD61A-8E31-4F60-8766-773B6D8621BA}">
      <dgm:prSet/>
      <dgm:spPr/>
      <dgm:t>
        <a:bodyPr/>
        <a:lstStyle/>
        <a:p>
          <a:endParaRPr lang="en-GB"/>
        </a:p>
      </dgm:t>
    </dgm:pt>
    <dgm:pt modelId="{DF69BDFE-DB0D-475F-834C-7AA05A92DB1D}">
      <dgm:prSet phldrT="[Text]"/>
      <dgm:spPr/>
      <dgm:t>
        <a:bodyPr/>
        <a:lstStyle/>
        <a:p>
          <a:r>
            <a:rPr lang="en-GB" dirty="0"/>
            <a:t>Java</a:t>
          </a:r>
        </a:p>
      </dgm:t>
    </dgm:pt>
    <dgm:pt modelId="{BD6101A0-682A-4A73-AD5F-674F53A1B920}" type="parTrans" cxnId="{F1D61230-9987-48B8-8C61-565C454BE251}">
      <dgm:prSet/>
      <dgm:spPr/>
      <dgm:t>
        <a:bodyPr/>
        <a:lstStyle/>
        <a:p>
          <a:endParaRPr lang="en-GB"/>
        </a:p>
      </dgm:t>
    </dgm:pt>
    <dgm:pt modelId="{EDE6B337-508B-4F60-8639-BC55CA25134E}" type="sibTrans" cxnId="{F1D61230-9987-48B8-8C61-565C454BE251}">
      <dgm:prSet/>
      <dgm:spPr/>
      <dgm:t>
        <a:bodyPr/>
        <a:lstStyle/>
        <a:p>
          <a:endParaRPr lang="en-GB"/>
        </a:p>
      </dgm:t>
    </dgm:pt>
    <dgm:pt modelId="{901F78F9-7677-4ECA-8FA5-F0FB904FEF83}">
      <dgm:prSet phldrT="[Text]"/>
      <dgm:spPr/>
      <dgm:t>
        <a:bodyPr/>
        <a:lstStyle/>
        <a:p>
          <a:r>
            <a:rPr lang="en-GB" dirty="0"/>
            <a:t>JS</a:t>
          </a:r>
        </a:p>
      </dgm:t>
    </dgm:pt>
    <dgm:pt modelId="{A0B650AF-33A2-4130-A807-090720B20EC7}" type="parTrans" cxnId="{704688C2-E2ED-48A1-AAE6-CF50228DBDF8}">
      <dgm:prSet/>
      <dgm:spPr/>
      <dgm:t>
        <a:bodyPr/>
        <a:lstStyle/>
        <a:p>
          <a:endParaRPr lang="en-GB"/>
        </a:p>
      </dgm:t>
    </dgm:pt>
    <dgm:pt modelId="{5F59E7CA-DFCA-4746-AD82-4541D2A102C6}" type="sibTrans" cxnId="{704688C2-E2ED-48A1-AAE6-CF50228DBDF8}">
      <dgm:prSet/>
      <dgm:spPr/>
      <dgm:t>
        <a:bodyPr/>
        <a:lstStyle/>
        <a:p>
          <a:endParaRPr lang="en-GB"/>
        </a:p>
      </dgm:t>
    </dgm:pt>
    <dgm:pt modelId="{30583C94-CFFF-463C-98D9-E48CCD02CE9E}" type="pres">
      <dgm:prSet presAssocID="{D43216C5-61C3-44CD-949E-8E6FE2F3EFBF}" presName="compositeShape" presStyleCnt="0">
        <dgm:presLayoutVars>
          <dgm:chMax val="7"/>
          <dgm:dir/>
          <dgm:resizeHandles val="exact"/>
        </dgm:presLayoutVars>
      </dgm:prSet>
      <dgm:spPr/>
    </dgm:pt>
    <dgm:pt modelId="{AACE79EA-980B-42F9-ADF8-EBA0B1B98F0B}" type="pres">
      <dgm:prSet presAssocID="{D43216C5-61C3-44CD-949E-8E6FE2F3EFBF}" presName="wedge1" presStyleLbl="node1" presStyleIdx="0" presStyleCnt="5" custAng="0" custLinFactNeighborX="-3569" custLinFactNeighborY="4803"/>
      <dgm:spPr/>
    </dgm:pt>
    <dgm:pt modelId="{A0033EE7-382C-4088-872B-314EB15C717D}" type="pres">
      <dgm:prSet presAssocID="{D43216C5-61C3-44CD-949E-8E6FE2F3EFBF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81B7E9AE-F9D4-4403-86E4-FD0AC36F6472}" type="pres">
      <dgm:prSet presAssocID="{D43216C5-61C3-44CD-949E-8E6FE2F3EFBF}" presName="wedge2" presStyleLbl="node1" presStyleIdx="1" presStyleCnt="5" custLinFactNeighborX="-739" custLinFactNeighborY="-19"/>
      <dgm:spPr/>
    </dgm:pt>
    <dgm:pt modelId="{A4995F19-A719-4EDF-885E-BA9CF7743F02}" type="pres">
      <dgm:prSet presAssocID="{D43216C5-61C3-44CD-949E-8E6FE2F3EFBF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C4352A4D-5B12-4B95-A348-40B6893B6C7B}" type="pres">
      <dgm:prSet presAssocID="{D43216C5-61C3-44CD-949E-8E6FE2F3EFBF}" presName="wedge3" presStyleLbl="node1" presStyleIdx="2" presStyleCnt="5"/>
      <dgm:spPr/>
    </dgm:pt>
    <dgm:pt modelId="{7526A429-6491-4FA9-B5C1-9E1AF14D6CD8}" type="pres">
      <dgm:prSet presAssocID="{D43216C5-61C3-44CD-949E-8E6FE2F3EFBF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2CF5748A-32EE-48BD-B7C8-309C95C3B062}" type="pres">
      <dgm:prSet presAssocID="{D43216C5-61C3-44CD-949E-8E6FE2F3EFBF}" presName="wedge4" presStyleLbl="node1" presStyleIdx="3" presStyleCnt="5"/>
      <dgm:spPr/>
    </dgm:pt>
    <dgm:pt modelId="{2FE017DE-1AD0-48A1-8FF5-FA59774B8B96}" type="pres">
      <dgm:prSet presAssocID="{D43216C5-61C3-44CD-949E-8E6FE2F3EFBF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3E4BA3A8-535B-4AFC-B315-99E17EFC0B93}" type="pres">
      <dgm:prSet presAssocID="{D43216C5-61C3-44CD-949E-8E6FE2F3EFBF}" presName="wedge5" presStyleLbl="node1" presStyleIdx="4" presStyleCnt="5"/>
      <dgm:spPr/>
    </dgm:pt>
    <dgm:pt modelId="{B5FE7560-B42E-47DF-8C92-42F7880BF967}" type="pres">
      <dgm:prSet presAssocID="{D43216C5-61C3-44CD-949E-8E6FE2F3EFBF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7C6FA018-3FC1-4832-BB74-B38AA1A5D37A}" type="presOf" srcId="{89EBEA1B-BE0A-45AD-AB2F-BB25B3C8143D}" destId="{81B7E9AE-F9D4-4403-86E4-FD0AC36F6472}" srcOrd="0" destOrd="0" presId="urn:microsoft.com/office/officeart/2005/8/layout/chart3"/>
    <dgm:cxn modelId="{EC1BD61A-8E31-4F60-8766-773B6D8621BA}" srcId="{D43216C5-61C3-44CD-949E-8E6FE2F3EFBF}" destId="{89EBEA1B-BE0A-45AD-AB2F-BB25B3C8143D}" srcOrd="1" destOrd="0" parTransId="{110E7DB8-1870-4AE5-A212-C3304B8AB855}" sibTransId="{698A203B-4E69-4433-B8A2-2CD601A0B438}"/>
    <dgm:cxn modelId="{B849F21B-ABB7-4429-A6EF-E131174181A5}" type="presOf" srcId="{89EBEA1B-BE0A-45AD-AB2F-BB25B3C8143D}" destId="{A4995F19-A719-4EDF-885E-BA9CF7743F02}" srcOrd="1" destOrd="0" presId="urn:microsoft.com/office/officeart/2005/8/layout/chart3"/>
    <dgm:cxn modelId="{F1D61230-9987-48B8-8C61-565C454BE251}" srcId="{D43216C5-61C3-44CD-949E-8E6FE2F3EFBF}" destId="{DF69BDFE-DB0D-475F-834C-7AA05A92DB1D}" srcOrd="4" destOrd="0" parTransId="{BD6101A0-682A-4A73-AD5F-674F53A1B920}" sibTransId="{EDE6B337-508B-4F60-8639-BC55CA25134E}"/>
    <dgm:cxn modelId="{EA95E83A-BD31-4EE6-B8AA-225062F954FB}" type="presOf" srcId="{DF69BDFE-DB0D-475F-834C-7AA05A92DB1D}" destId="{B5FE7560-B42E-47DF-8C92-42F7880BF967}" srcOrd="1" destOrd="0" presId="urn:microsoft.com/office/officeart/2005/8/layout/chart3"/>
    <dgm:cxn modelId="{5F75E94B-18DA-45DB-A4E4-C90AC2B75DF0}" type="presOf" srcId="{901F78F9-7677-4ECA-8FA5-F0FB904FEF83}" destId="{2FE017DE-1AD0-48A1-8FF5-FA59774B8B96}" srcOrd="1" destOrd="0" presId="urn:microsoft.com/office/officeart/2005/8/layout/chart3"/>
    <dgm:cxn modelId="{10CB8A6D-CCE7-4C63-B506-B8F5DBE39A89}" type="presOf" srcId="{7FAFC3E8-DF46-44AC-88B8-842E44614013}" destId="{7526A429-6491-4FA9-B5C1-9E1AF14D6CD8}" srcOrd="1" destOrd="0" presId="urn:microsoft.com/office/officeart/2005/8/layout/chart3"/>
    <dgm:cxn modelId="{50824854-1CF5-4AE4-838D-754F309D5630}" type="presOf" srcId="{7FAFC3E8-DF46-44AC-88B8-842E44614013}" destId="{C4352A4D-5B12-4B95-A348-40B6893B6C7B}" srcOrd="0" destOrd="0" presId="urn:microsoft.com/office/officeart/2005/8/layout/chart3"/>
    <dgm:cxn modelId="{7B18AE57-8084-4932-9CB0-C11D396EE562}" type="presOf" srcId="{335370C2-8344-451B-B60A-AA625A79A07A}" destId="{A0033EE7-382C-4088-872B-314EB15C717D}" srcOrd="1" destOrd="0" presId="urn:microsoft.com/office/officeart/2005/8/layout/chart3"/>
    <dgm:cxn modelId="{57EAA299-8BA0-40EF-B4DC-5DB3BEAB9325}" type="presOf" srcId="{DF69BDFE-DB0D-475F-834C-7AA05A92DB1D}" destId="{3E4BA3A8-535B-4AFC-B315-99E17EFC0B93}" srcOrd="0" destOrd="0" presId="urn:microsoft.com/office/officeart/2005/8/layout/chart3"/>
    <dgm:cxn modelId="{6E790BBB-7215-49F5-AADA-EDF7413D462C}" srcId="{D43216C5-61C3-44CD-949E-8E6FE2F3EFBF}" destId="{335370C2-8344-451B-B60A-AA625A79A07A}" srcOrd="0" destOrd="0" parTransId="{79020A84-FBDD-4807-A8CC-79B56E62B1F6}" sibTransId="{B9C36178-A7C3-4A5D-B799-FA7F48D89112}"/>
    <dgm:cxn modelId="{704688C2-E2ED-48A1-AAE6-CF50228DBDF8}" srcId="{D43216C5-61C3-44CD-949E-8E6FE2F3EFBF}" destId="{901F78F9-7677-4ECA-8FA5-F0FB904FEF83}" srcOrd="3" destOrd="0" parTransId="{A0B650AF-33A2-4130-A807-090720B20EC7}" sibTransId="{5F59E7CA-DFCA-4746-AD82-4541D2A102C6}"/>
    <dgm:cxn modelId="{A52F0ACE-6D52-4BCF-874F-C8F4117EFE10}" type="presOf" srcId="{335370C2-8344-451B-B60A-AA625A79A07A}" destId="{AACE79EA-980B-42F9-ADF8-EBA0B1B98F0B}" srcOrd="0" destOrd="0" presId="urn:microsoft.com/office/officeart/2005/8/layout/chart3"/>
    <dgm:cxn modelId="{910BC5DC-3967-4536-BBBB-12272C80548E}" srcId="{D43216C5-61C3-44CD-949E-8E6FE2F3EFBF}" destId="{7FAFC3E8-DF46-44AC-88B8-842E44614013}" srcOrd="2" destOrd="0" parTransId="{73D68CD2-BDE9-4C7B-975E-B0F6C799382C}" sibTransId="{0336F8E2-E3E8-4E68-9942-838BE38C07BF}"/>
    <dgm:cxn modelId="{BA1B9AE5-901D-4463-8A45-3C75D4D2B149}" type="presOf" srcId="{D43216C5-61C3-44CD-949E-8E6FE2F3EFBF}" destId="{30583C94-CFFF-463C-98D9-E48CCD02CE9E}" srcOrd="0" destOrd="0" presId="urn:microsoft.com/office/officeart/2005/8/layout/chart3"/>
    <dgm:cxn modelId="{2D9414E6-B24A-44FB-82D9-583422216FC4}" type="presOf" srcId="{901F78F9-7677-4ECA-8FA5-F0FB904FEF83}" destId="{2CF5748A-32EE-48BD-B7C8-309C95C3B062}" srcOrd="0" destOrd="0" presId="urn:microsoft.com/office/officeart/2005/8/layout/chart3"/>
    <dgm:cxn modelId="{1D5846A1-79E4-4A34-B3D6-DB64386B7AAE}" type="presParOf" srcId="{30583C94-CFFF-463C-98D9-E48CCD02CE9E}" destId="{AACE79EA-980B-42F9-ADF8-EBA0B1B98F0B}" srcOrd="0" destOrd="0" presId="urn:microsoft.com/office/officeart/2005/8/layout/chart3"/>
    <dgm:cxn modelId="{70C8F4DA-BC6A-4C6D-A882-B20F1C439361}" type="presParOf" srcId="{30583C94-CFFF-463C-98D9-E48CCD02CE9E}" destId="{A0033EE7-382C-4088-872B-314EB15C717D}" srcOrd="1" destOrd="0" presId="urn:microsoft.com/office/officeart/2005/8/layout/chart3"/>
    <dgm:cxn modelId="{CA30E433-A43F-4EF3-ACB7-5FDF7A0A55D5}" type="presParOf" srcId="{30583C94-CFFF-463C-98D9-E48CCD02CE9E}" destId="{81B7E9AE-F9D4-4403-86E4-FD0AC36F6472}" srcOrd="2" destOrd="0" presId="urn:microsoft.com/office/officeart/2005/8/layout/chart3"/>
    <dgm:cxn modelId="{B9FEAA6B-A2A6-4C19-8E58-2347DBF2ACFC}" type="presParOf" srcId="{30583C94-CFFF-463C-98D9-E48CCD02CE9E}" destId="{A4995F19-A719-4EDF-885E-BA9CF7743F02}" srcOrd="3" destOrd="0" presId="urn:microsoft.com/office/officeart/2005/8/layout/chart3"/>
    <dgm:cxn modelId="{CAA68D73-773D-426A-9282-94F2563E8BD9}" type="presParOf" srcId="{30583C94-CFFF-463C-98D9-E48CCD02CE9E}" destId="{C4352A4D-5B12-4B95-A348-40B6893B6C7B}" srcOrd="4" destOrd="0" presId="urn:microsoft.com/office/officeart/2005/8/layout/chart3"/>
    <dgm:cxn modelId="{9648A395-EAFA-42B8-B1F1-9BC09769FFE6}" type="presParOf" srcId="{30583C94-CFFF-463C-98D9-E48CCD02CE9E}" destId="{7526A429-6491-4FA9-B5C1-9E1AF14D6CD8}" srcOrd="5" destOrd="0" presId="urn:microsoft.com/office/officeart/2005/8/layout/chart3"/>
    <dgm:cxn modelId="{F7F215E7-896C-438B-8854-15188B5A80B8}" type="presParOf" srcId="{30583C94-CFFF-463C-98D9-E48CCD02CE9E}" destId="{2CF5748A-32EE-48BD-B7C8-309C95C3B062}" srcOrd="6" destOrd="0" presId="urn:microsoft.com/office/officeart/2005/8/layout/chart3"/>
    <dgm:cxn modelId="{C190F9B4-3C19-4367-B326-337315EB523F}" type="presParOf" srcId="{30583C94-CFFF-463C-98D9-E48CCD02CE9E}" destId="{2FE017DE-1AD0-48A1-8FF5-FA59774B8B96}" srcOrd="7" destOrd="0" presId="urn:microsoft.com/office/officeart/2005/8/layout/chart3"/>
    <dgm:cxn modelId="{1F76AFB3-339E-41DA-89DD-3BF974E5FB46}" type="presParOf" srcId="{30583C94-CFFF-463C-98D9-E48CCD02CE9E}" destId="{3E4BA3A8-535B-4AFC-B315-99E17EFC0B93}" srcOrd="8" destOrd="0" presId="urn:microsoft.com/office/officeart/2005/8/layout/chart3"/>
    <dgm:cxn modelId="{AB23A65A-C76B-4029-92BE-9A7AE89A7D69}" type="presParOf" srcId="{30583C94-CFFF-463C-98D9-E48CCD02CE9E}" destId="{B5FE7560-B42E-47DF-8C92-42F7880BF967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CE79EA-980B-42F9-ADF8-EBA0B1B98F0B}">
      <dsp:nvSpPr>
        <dsp:cNvPr id="0" name=""/>
        <dsp:cNvSpPr/>
      </dsp:nvSpPr>
      <dsp:spPr>
        <a:xfrm>
          <a:off x="1785440" y="619930"/>
          <a:ext cx="5202466" cy="5202466"/>
        </a:xfrm>
        <a:prstGeom prst="pie">
          <a:avLst>
            <a:gd name="adj1" fmla="val 16200000"/>
            <a:gd name="adj2" fmla="val 20520000"/>
          </a:avLst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700" kern="1200" dirty="0"/>
            <a:t>.NET</a:t>
          </a:r>
        </a:p>
      </dsp:txBody>
      <dsp:txXfrm>
        <a:off x="4452323" y="1397204"/>
        <a:ext cx="1765122" cy="1207715"/>
      </dsp:txXfrm>
    </dsp:sp>
    <dsp:sp modelId="{81B7E9AE-F9D4-4403-86E4-FD0AC36F6472}">
      <dsp:nvSpPr>
        <dsp:cNvPr id="0" name=""/>
        <dsp:cNvSpPr/>
      </dsp:nvSpPr>
      <dsp:spPr>
        <a:xfrm>
          <a:off x="1750583" y="619901"/>
          <a:ext cx="5202466" cy="5202466"/>
        </a:xfrm>
        <a:prstGeom prst="pie">
          <a:avLst>
            <a:gd name="adj1" fmla="val 20520000"/>
            <a:gd name="adj2" fmla="val 3240000"/>
          </a:avLst>
        </a:prstGeom>
        <a:solidFill>
          <a:schemeClr val="accent3">
            <a:alpha val="90000"/>
            <a:hueOff val="0"/>
            <a:satOff val="0"/>
            <a:lumOff val="0"/>
            <a:alphaOff val="-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700" kern="1200" dirty="0"/>
            <a:t>C++</a:t>
          </a:r>
        </a:p>
      </dsp:txBody>
      <dsp:txXfrm>
        <a:off x="5150766" y="2973397"/>
        <a:ext cx="1548353" cy="1306809"/>
      </dsp:txXfrm>
    </dsp:sp>
    <dsp:sp modelId="{C4352A4D-5B12-4B95-A348-40B6893B6C7B}">
      <dsp:nvSpPr>
        <dsp:cNvPr id="0" name=""/>
        <dsp:cNvSpPr/>
      </dsp:nvSpPr>
      <dsp:spPr>
        <a:xfrm>
          <a:off x="1789029" y="620889"/>
          <a:ext cx="5202466" cy="5202466"/>
        </a:xfrm>
        <a:prstGeom prst="pie">
          <a:avLst>
            <a:gd name="adj1" fmla="val 3240000"/>
            <a:gd name="adj2" fmla="val 7560000"/>
          </a:avLst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700" kern="1200" dirty="0"/>
            <a:t>Python</a:t>
          </a:r>
        </a:p>
      </dsp:txBody>
      <dsp:txXfrm>
        <a:off x="3461251" y="4522739"/>
        <a:ext cx="1858023" cy="1114814"/>
      </dsp:txXfrm>
    </dsp:sp>
    <dsp:sp modelId="{2CF5748A-32EE-48BD-B7C8-309C95C3B062}">
      <dsp:nvSpPr>
        <dsp:cNvPr id="0" name=""/>
        <dsp:cNvSpPr/>
      </dsp:nvSpPr>
      <dsp:spPr>
        <a:xfrm>
          <a:off x="1789029" y="620889"/>
          <a:ext cx="5202466" cy="5202466"/>
        </a:xfrm>
        <a:prstGeom prst="pie">
          <a:avLst>
            <a:gd name="adj1" fmla="val 7560000"/>
            <a:gd name="adj2" fmla="val 11880000"/>
          </a:avLst>
        </a:prstGeom>
        <a:solidFill>
          <a:schemeClr val="accent3">
            <a:alpha val="90000"/>
            <a:hueOff val="0"/>
            <a:satOff val="0"/>
            <a:lumOff val="0"/>
            <a:alphaOff val="-3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700" kern="1200" dirty="0"/>
            <a:t>JS</a:t>
          </a:r>
        </a:p>
      </dsp:txBody>
      <dsp:txXfrm>
        <a:off x="2036766" y="2974386"/>
        <a:ext cx="1548353" cy="1306809"/>
      </dsp:txXfrm>
    </dsp:sp>
    <dsp:sp modelId="{3E4BA3A8-535B-4AFC-B315-99E17EFC0B93}">
      <dsp:nvSpPr>
        <dsp:cNvPr id="0" name=""/>
        <dsp:cNvSpPr/>
      </dsp:nvSpPr>
      <dsp:spPr>
        <a:xfrm>
          <a:off x="1789029" y="620889"/>
          <a:ext cx="5202466" cy="5202466"/>
        </a:xfrm>
        <a:prstGeom prst="pie">
          <a:avLst>
            <a:gd name="adj1" fmla="val 11880000"/>
            <a:gd name="adj2" fmla="val 16200000"/>
          </a:avLst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700" kern="1200" dirty="0"/>
            <a:t>Java</a:t>
          </a:r>
        </a:p>
      </dsp:txBody>
      <dsp:txXfrm>
        <a:off x="2547722" y="1413646"/>
        <a:ext cx="1765122" cy="12077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31BEE0-6999-4D18-AC52-D88A642E67EA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8189E2-904C-46FC-8198-1AA63ED8EB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6450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6D8E829-08EF-455E-9BB6-7D178AC82D82}" type="datetime8">
              <a:rPr lang="en-US" smtClean="0"/>
              <a:t>4/5/2019 3:18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066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Some good options existed but hadn’t quite taken hold. “</a:t>
            </a:r>
            <a:r>
              <a:rPr lang="en-GB" dirty="0" err="1"/>
              <a:t>winforms</a:t>
            </a:r>
            <a:r>
              <a:rPr lang="en-GB" dirty="0"/>
              <a:t> designer! WPF designer! </a:t>
            </a:r>
            <a:r>
              <a:rPr lang="en-GB" dirty="0" err="1"/>
              <a:t>Xaml</a:t>
            </a:r>
            <a:r>
              <a:rPr lang="en-GB" dirty="0"/>
              <a:t> designer on Mac! webforms designer! </a:t>
            </a:r>
            <a:r>
              <a:rPr lang="en-GB" dirty="0" err="1"/>
              <a:t>Xcode</a:t>
            </a:r>
            <a:r>
              <a:rPr lang="en-GB" dirty="0"/>
              <a:t> designer! Class designer! class browser!”. Some semi-functional architectures too (WebSharper </a:t>
            </a:r>
            <a:r>
              <a:rPr lang="en-GB" dirty="0" err="1"/>
              <a:t>UI.Next</a:t>
            </a:r>
            <a:r>
              <a:rPr lang="en-GB" dirty="0"/>
              <a:t>, </a:t>
            </a:r>
            <a:r>
              <a:rPr lang="en-GB" dirty="0" err="1"/>
              <a:t>Gjallahorn</a:t>
            </a:r>
            <a:r>
              <a:rPr lang="en-GB" dirty="0"/>
              <a:t>, others). </a:t>
            </a:r>
            <a:r>
              <a:rPr lang="en-GB" dirty="0" err="1"/>
              <a:t>ReactNative</a:t>
            </a:r>
            <a:r>
              <a:rPr lang="en-GB" dirty="0"/>
              <a:t> and other options  are perceived as being functional-friendly. Can we make Xamarin friendly for F# developers?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80298C-C937-49E4-A344-41CA42F462C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8800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6D8E829-08EF-455E-9BB6-7D178AC82D82}" type="datetime8">
              <a:rPr lang="en-US" smtClean="0"/>
              <a:t>4/5/2019 3:18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159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6D8E829-08EF-455E-9BB6-7D178AC82D82}" type="datetime8">
              <a:rPr lang="en-US" smtClean="0"/>
              <a:t>4/5/2019 3:18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560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6D8E829-08EF-455E-9BB6-7D178AC82D82}" type="datetime8">
              <a:rPr lang="en-US" smtClean="0"/>
              <a:t>4/5/2019 3:18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221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6D8E829-08EF-455E-9BB6-7D178AC82D82}" type="datetime8">
              <a:rPr lang="en-US" smtClean="0"/>
              <a:t>4/5/2019 3:18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373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6D8E829-08EF-455E-9BB6-7D178AC82D82}" type="datetime8">
              <a:rPr lang="en-US" smtClean="0"/>
              <a:t>4/5/2019 3:18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25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6D8E829-08EF-455E-9BB6-7D178AC82D82}" type="datetime8">
              <a:rPr lang="en-US" smtClean="0"/>
              <a:t>4/5/2019 3:18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777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6D8E829-08EF-455E-9BB6-7D178AC82D82}" type="datetime8">
              <a:rPr lang="en-US" smtClean="0"/>
              <a:t>4/5/2019 3:18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248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CE43A-58EC-4DF5-AF34-62437BF44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26E887-40F0-4169-8ADF-2E4DB77149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886D8-6B98-4F46-843B-F8106FC88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2C207-9D80-4648-8DC7-3103D013C2F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34842-51D1-4EA8-B178-1C9A449C0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67372-9150-4270-B4C6-7611297DA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98FCD-6A58-4D90-9A7B-80BF03A6E0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5334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20BDE-1AB1-4935-B649-673E3BE0A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A4790A-A7E7-4AC1-87AD-88E61507C2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31D36-4C0C-4ACD-ACDF-AEAC4FBB2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2C207-9D80-4648-8DC7-3103D013C2F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ABC21-C2D6-4820-8DF6-018D6BD75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8EB33-C600-4AFD-8E9E-53F455B9E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98FCD-6A58-4D90-9A7B-80BF03A6E0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7827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B87D26-1FF9-4375-97ED-B9752451CC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2F254-6386-4150-9717-7411F2695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AAB5C-DFE1-48C6-A88C-E5E298DC6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2C207-9D80-4648-8DC7-3103D013C2F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CDFFF-C5B1-4D06-A050-FA8263193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A3F43-9718-4854-B4DC-F1C383B43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98FCD-6A58-4D90-9A7B-80BF03A6E0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0008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7A4052-B253-47C8-BF75-7D12EA93C0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hidden">
          <a:xfrm>
            <a:off x="2" y="0"/>
            <a:ext cx="12191996" cy="15189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9144000" cy="5539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2019300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1BCEC-C3EB-4E88-8BA2-BAAC63D92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5584907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850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93" y="177421"/>
            <a:ext cx="10890913" cy="6550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93" y="996287"/>
            <a:ext cx="10890913" cy="5572801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668836" y="6373504"/>
            <a:ext cx="372892" cy="415916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1703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31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4/5/2019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015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4/5/2019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431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4/5/2019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6443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4/5/2019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65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95394-AB40-482A-943D-4FEF455AC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375" y="204975"/>
            <a:ext cx="10515600" cy="8002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E415B-89A4-4157-9A6A-68426E84C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375" y="1201272"/>
            <a:ext cx="11465859" cy="505161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20A82-B57D-467E-BC7A-54D1AB798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2C207-9D80-4648-8DC7-3103D013C2F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D6370-ACDD-4B8B-9502-4EC796F58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3DB82-AB73-4535-97E1-3B7362F44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98FCD-6A58-4D90-9A7B-80BF03A6E0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51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4/5/2019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6197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smtClean="0"/>
              <a:t>4/5/2019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2991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4/5/2019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3967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4/5/2019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631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3C869-55E1-481D-ADA1-A7BC26969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C440B9-C7D2-4084-AEEC-9B80D44C5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B2F69-7C02-4AE3-8345-1F17424E1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2C207-9D80-4648-8DC7-3103D013C2F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E634A-339C-42E1-892D-16133B802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9A0CB-01AF-4873-AB8F-9FCB91F9D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98FCD-6A58-4D90-9A7B-80BF03A6E0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4448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585A4-C1C0-4F29-9583-B9EF9FEE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4EC61-02CA-4A80-9F2C-CBA817CAE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A44D1D-80D9-463A-99A4-5EF41C0F70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3A41B-9DE2-4D1A-BF41-3A84DAD99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2C207-9D80-4648-8DC7-3103D013C2F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BDDBD1-065F-45FD-9D29-0EE4B3328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CE98D5-1C6C-4C9A-9EA5-F3669189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98FCD-6A58-4D90-9A7B-80BF03A6E0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413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E0796-2913-4677-B2AF-990946F12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81660-8C46-4599-9B38-9ECCB23C7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3426E-0950-44CD-9DED-AE9D48A92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367E37-5398-4243-9124-34FF6D6A74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1ACB99-2643-4BEE-B19A-7D83ABBAF2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7F1DD9-B579-4064-8D8E-37A9C2B80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2C207-9D80-4648-8DC7-3103D013C2F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47885C-ADD3-44BD-A83A-C915BA28D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36D162-2845-414F-8427-8CB32C395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98FCD-6A58-4D90-9A7B-80BF03A6E0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1577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2657-B438-4871-B7F1-C62A4CB8E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53596C-9C6E-40D8-A74D-230FA206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2C207-9D80-4648-8DC7-3103D013C2F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36510C-0F37-4E5E-84DB-670EADF64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3E9365-7F4E-48CF-97FF-EDA0AEB0C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98FCD-6A58-4D90-9A7B-80BF03A6E0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2038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980723-2578-47FF-ADFB-D058C2BDD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2C207-9D80-4648-8DC7-3103D013C2F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721704-4F14-41C1-9325-559016035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942D8-D55E-4CFD-8821-17321D5AF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98FCD-6A58-4D90-9A7B-80BF03A6E0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108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19858-8653-483B-BCC2-D7FAF25BA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AAE48-45B3-49B0-976D-EEE5773E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258F13-1CC8-4FA2-94CD-936A28638D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9BDD1C-18DA-45E3-A307-FE5434DEC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2C207-9D80-4648-8DC7-3103D013C2F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D7F796-2437-4982-B751-5AA07FE34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92916C-1846-40C2-8A6D-08C7483BA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98FCD-6A58-4D90-9A7B-80BF03A6E0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0389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4A7C7-534F-4BD9-B90A-80BF17FCA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83A469-7C1D-4C1C-B037-46F26DD926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476A58-D908-4A5F-9500-97304E6987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BF7907-115D-4E6C-8B89-21B633EF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2C207-9D80-4648-8DC7-3103D013C2F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D1D4F5-5868-403D-92CD-198D8CF68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2385FE-0C8E-4D4E-BB25-6C4971911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98FCD-6A58-4D90-9A7B-80BF03A6E0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514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77ED0D-290A-4CC4-BAAE-1770D89E3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DA5C6-BBAF-4BB8-9F4D-84A150154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4634A-BF90-4602-9D83-D305022793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2C207-9D80-4648-8DC7-3103D013C2FC}" type="datetimeFigureOut">
              <a:rPr lang="en-GB" smtClean="0"/>
              <a:t>05/04/2019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F5BE4-3BC7-4337-B9EC-80E757FF50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F976D-FACE-4417-8975-DADC6D42B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98FCD-6A58-4D90-9A7B-80BF03A6E0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3315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4/5/2019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648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elmish" TargetMode="External"/><Relationship Id="rId2" Type="http://schemas.openxmlformats.org/officeDocument/2006/relationships/hyperlink" Target="http://fable.io/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safe-stack.github.io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fsprojects.github.io/Fabulous" TargetMode="Externa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fsprojects.github.io/Fabulous" TargetMode="External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28BE8-6055-4FCB-9541-94CC28EB56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Applying F#, Improving F#, delivering F#</a:t>
            </a:r>
            <a:endParaRPr lang="en-GB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1E6A0F-BA5C-48CE-A0B5-4513CA9C7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r>
              <a:rPr lang="en-GB" dirty="0"/>
              <a:t>Don Syme, Phillip Carter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9359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PROBLEM WITH XAML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64FACD-CEA3-4E99-AEEF-577BCADA9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9D3DDA-F8F7-4C8F-9711-8756723BB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1325237"/>
            <a:ext cx="11401425" cy="4914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2F57AD-7204-431A-A043-B5964727C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012" y="5690237"/>
            <a:ext cx="86868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6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Fable has popularized the “Elm” architecture in F#</a:t>
            </a:r>
          </a:p>
          <a:p>
            <a:pPr lvl="1"/>
            <a:r>
              <a:rPr lang="en-GB" dirty="0" err="1"/>
              <a:t>Fable+Elmish</a:t>
            </a:r>
            <a:r>
              <a:rPr lang="en-GB" dirty="0"/>
              <a:t> makes web app development simple</a:t>
            </a:r>
          </a:p>
          <a:p>
            <a:pPr lvl="1"/>
            <a:r>
              <a:rPr lang="en-GB" dirty="0"/>
              <a:t>All F# code</a:t>
            </a:r>
          </a:p>
          <a:p>
            <a:pPr lvl="1"/>
            <a:r>
              <a:rPr lang="en-GB" dirty="0"/>
              <a:t>View descriptions are separated but simple, and in F#</a:t>
            </a:r>
          </a:p>
          <a:p>
            <a:endParaRPr lang="en-GB" dirty="0"/>
          </a:p>
          <a:p>
            <a:r>
              <a:rPr lang="en-GB" dirty="0"/>
              <a:t>I’m very influenced by SAFE Stack </a:t>
            </a:r>
          </a:p>
          <a:p>
            <a:pPr lvl="1"/>
            <a:r>
              <a:rPr lang="en-GB" dirty="0"/>
              <a:t>Non-F# people have found </a:t>
            </a:r>
            <a:r>
              <a:rPr lang="en-GB" dirty="0" err="1"/>
              <a:t>Fable+Elmish</a:t>
            </a:r>
            <a:r>
              <a:rPr lang="en-GB" dirty="0"/>
              <a:t> easy in business contexts</a:t>
            </a:r>
          </a:p>
          <a:p>
            <a:pPr marL="0" indent="0">
              <a:buNone/>
            </a:pPr>
            <a:r>
              <a:rPr lang="en-GB" dirty="0"/>
              <a:t>		</a:t>
            </a:r>
            <a:r>
              <a:rPr lang="en-GB" dirty="0">
                <a:hlinkClick r:id="rId2"/>
              </a:rPr>
              <a:t>http://fable.io</a:t>
            </a:r>
            <a:r>
              <a:rPr lang="en-GB" dirty="0"/>
              <a:t>     		</a:t>
            </a:r>
            <a:r>
              <a:rPr lang="en-GB" dirty="0">
                <a:hlinkClick r:id="rId3"/>
              </a:rPr>
              <a:t>http://github.com/elmish</a:t>
            </a:r>
            <a:r>
              <a:rPr lang="en-GB" dirty="0"/>
              <a:t> </a:t>
            </a:r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>
                <a:hlinkClick r:id="rId4"/>
              </a:rPr>
              <a:t>https://safe-stack.github.io/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5697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r>
              <a:rPr lang="en-GB" dirty="0"/>
              <a:t>What’s needed?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the simplicity of Fable + </a:t>
            </a:r>
            <a:r>
              <a:rPr lang="en-GB" dirty="0" err="1"/>
              <a:t>Elmish</a:t>
            </a:r>
            <a:r>
              <a:rPr lang="en-GB" dirty="0"/>
              <a:t>, but for Xamarin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sz="2000" dirty="0"/>
              <a:t>(aside: you can do </a:t>
            </a:r>
            <a:r>
              <a:rPr lang="en-GB" sz="2000" dirty="0" err="1"/>
              <a:t>Fable+Elmish</a:t>
            </a:r>
            <a:r>
              <a:rPr lang="en-GB" sz="2000" dirty="0"/>
              <a:t> to </a:t>
            </a:r>
            <a:r>
              <a:rPr lang="en-GB" sz="2000" dirty="0" err="1"/>
              <a:t>ReactNative</a:t>
            </a:r>
            <a:r>
              <a:rPr lang="en-GB" sz="2000" dirty="0"/>
              <a:t> already)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3383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 SIMPLE FABULOUS APP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4" y="1177636"/>
            <a:ext cx="10890912" cy="539145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 fontScale="92500" lnSpcReduction="200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/// The model from which the view is generated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type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Model =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{ Pressed: bool }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/// The messages which cause updates to the model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type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Msg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| Pressed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/// Returns the initial state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init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 =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{ Pressed=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false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}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/// The function to update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themodel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update (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msg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Msg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(model: Model) =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match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msg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| Pressed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 model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with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Pressed =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true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}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/// The function to produce the view elements for a given model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view (model: Model) dispatch =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model.Pressed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then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View.Label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"I was pressed!"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else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"Press Me!"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command=(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Pressed))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83EB82-C2CE-4608-B3D4-AFC391E22F2E}"/>
              </a:ext>
            </a:extLst>
          </p:cNvPr>
          <p:cNvSpPr txBox="1"/>
          <p:nvPr/>
        </p:nvSpPr>
        <p:spPr>
          <a:xfrm>
            <a:off x="4322618" y="3671455"/>
            <a:ext cx="7223388" cy="289763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type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App ()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app =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inherit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Application ()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let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runner =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Program.mkProgram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App.init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App.update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App.view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|&gt;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Program.runWithDynamicView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80587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395F4A8-8611-466E-9930-D4B0EB468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93" y="1249362"/>
            <a:ext cx="10890913" cy="545623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800" dirty="0"/>
              <a:t>Install Visual Studio </a:t>
            </a:r>
          </a:p>
          <a:p>
            <a:pPr marL="228600" lvl="1" indent="0">
              <a:buNone/>
            </a:pPr>
            <a:r>
              <a:rPr lang="en-GB" sz="2400" dirty="0"/>
              <a:t>		(Mac or Windows with .NET Core and Xamarin enabled)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800" dirty="0"/>
              <a:t>Create an app</a:t>
            </a:r>
          </a:p>
          <a:p>
            <a:pPr marL="457200" indent="-457200">
              <a:buFont typeface="+mj-lt"/>
              <a:buAutoNum type="arabicPeriod"/>
            </a:pPr>
            <a:endParaRPr lang="en-GB" sz="2800" dirty="0"/>
          </a:p>
          <a:p>
            <a:pPr marL="457200" indent="-457200">
              <a:buFont typeface="+mj-lt"/>
              <a:buAutoNum type="arabicPeriod"/>
            </a:pPr>
            <a:endParaRPr lang="en-GB" sz="2800" dirty="0"/>
          </a:p>
          <a:p>
            <a:pPr marL="457200" indent="-457200">
              <a:buFont typeface="+mj-lt"/>
              <a:buAutoNum type="arabicPeriod"/>
            </a:pPr>
            <a:endParaRPr lang="en-GB" sz="1200" dirty="0"/>
          </a:p>
          <a:p>
            <a:pPr marL="457200" indent="-457200">
              <a:buFont typeface="+mj-lt"/>
              <a:buAutoNum type="arabicPeriod"/>
            </a:pPr>
            <a:r>
              <a:rPr lang="en-GB" sz="2800" dirty="0"/>
              <a:t>Plug in your Android via USB, enable developer mode, install USB drivers (Windows) etc.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800" dirty="0"/>
              <a:t>Build/deploy</a:t>
            </a:r>
          </a:p>
          <a:p>
            <a:pPr marL="0" indent="0">
              <a:buNone/>
            </a:pPr>
            <a:endParaRPr lang="en-GB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Getting started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2810153" y="2954044"/>
            <a:ext cx="7292491" cy="10234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dotnet new -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Fabulous.Templates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dotnet new fabulous-app -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lang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F# -n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FriedChickenApp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C646F0-2BAD-420E-8F3F-E5BC5FE45151}"/>
              </a:ext>
            </a:extLst>
          </p:cNvPr>
          <p:cNvSpPr txBox="1"/>
          <p:nvPr/>
        </p:nvSpPr>
        <p:spPr>
          <a:xfrm>
            <a:off x="2810153" y="5974007"/>
            <a:ext cx="7017150" cy="47180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msbuild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FriedChickenApp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\FriedChickenApp.sln</a:t>
            </a:r>
          </a:p>
        </p:txBody>
      </p:sp>
    </p:spTree>
    <p:extLst>
      <p:ext uri="{BB962C8B-B14F-4D97-AF65-F5344CB8AC3E}">
        <p14:creationId xmlns:p14="http://schemas.microsoft.com/office/powerpoint/2010/main" val="2534754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VIEW DSL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Views are expressed using a DSL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It’s like </a:t>
            </a:r>
            <a:r>
              <a:rPr lang="en-GB" dirty="0" err="1"/>
              <a:t>Xaml</a:t>
            </a:r>
            <a:r>
              <a:rPr lang="en-GB" dirty="0"/>
              <a:t>, only in F# code. </a:t>
            </a:r>
          </a:p>
          <a:p>
            <a:pPr lvl="3"/>
            <a:r>
              <a:rPr lang="en-GB" sz="2400" dirty="0"/>
              <a:t>Lots of named, optional arguments, a fundamental tool for attribute-heavy DSLs in F#.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90E8B8-758E-423B-ADBB-52510E244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851" y="3220986"/>
            <a:ext cx="8390326" cy="17492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38645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VIEW DSL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Views are expressed using a DSL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It’s like </a:t>
            </a:r>
            <a:r>
              <a:rPr lang="en-GB" dirty="0" err="1"/>
              <a:t>Xaml</a:t>
            </a:r>
            <a:r>
              <a:rPr lang="en-GB" dirty="0"/>
              <a:t>, only in F# code and simple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71F747-3A56-4785-8AD8-10FA08C1B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863" y="2265908"/>
            <a:ext cx="10422981" cy="45920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2841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VIEW DSL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Views are expressed using a DSL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It’s like </a:t>
            </a:r>
            <a:r>
              <a:rPr lang="en-GB" dirty="0" err="1"/>
              <a:t>Xaml</a:t>
            </a:r>
            <a:r>
              <a:rPr lang="en-GB" dirty="0"/>
              <a:t>, only in F# code and simple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7C5207-653E-43F1-A1C2-7763B4E284E6}"/>
              </a:ext>
            </a:extLst>
          </p:cNvPr>
          <p:cNvSpPr txBox="1"/>
          <p:nvPr/>
        </p:nvSpPr>
        <p:spPr>
          <a:xfrm>
            <a:off x="1038388" y="2402237"/>
            <a:ext cx="10067147" cy="35277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 fontScale="85000" lnSpcReduction="200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view (model: Model) dispatch =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View.ContentPage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(content=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View.StackLayout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(padding=30.0,verticalOptions =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children=[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View.Label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 string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model.Count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"Increment"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command=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Increment))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"Decrement"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command=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Decrement))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View.Slider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(minimum=0.0, maximum=10.0, value=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(int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args.NewValue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View.Label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sprintf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"Step size: %d"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"Reset"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command=(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Reset),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canExecute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(model &lt;&gt;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initModel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]))   </a:t>
            </a:r>
          </a:p>
        </p:txBody>
      </p:sp>
    </p:spTree>
    <p:extLst>
      <p:ext uri="{BB962C8B-B14F-4D97-AF65-F5344CB8AC3E}">
        <p14:creationId xmlns:p14="http://schemas.microsoft.com/office/powerpoint/2010/main" val="4053790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VIEW DSL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That original example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7C5207-653E-43F1-A1C2-7763B4E284E6}"/>
              </a:ext>
            </a:extLst>
          </p:cNvPr>
          <p:cNvSpPr txBox="1"/>
          <p:nvPr/>
        </p:nvSpPr>
        <p:spPr>
          <a:xfrm>
            <a:off x="1038388" y="2402237"/>
            <a:ext cx="10067147" cy="35277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 fontScale="85000" lnSpcReduction="200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view (model: Model) dispatch =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View.ContentPage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(content=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View.StackLayout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(padding=30.0,verticalOptions =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children=[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View.Label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 string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model.Count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"Increment"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command=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Increment))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"Decrement"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command=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Decrement))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View.Slider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(minimum=0.0, maximum=10.0, value=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(int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args.NewValue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View.Label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sprintf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"Step size: %d"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"Reset"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command=(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Reset),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canExecute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]))   </a:t>
            </a:r>
          </a:p>
        </p:txBody>
      </p:sp>
    </p:spTree>
    <p:extLst>
      <p:ext uri="{BB962C8B-B14F-4D97-AF65-F5344CB8AC3E}">
        <p14:creationId xmlns:p14="http://schemas.microsoft.com/office/powerpoint/2010/main" val="1054828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VIEW DSL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That original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7C5207-653E-43F1-A1C2-7763B4E284E6}"/>
              </a:ext>
            </a:extLst>
          </p:cNvPr>
          <p:cNvSpPr txBox="1"/>
          <p:nvPr/>
        </p:nvSpPr>
        <p:spPr>
          <a:xfrm>
            <a:off x="1038388" y="2402237"/>
            <a:ext cx="10067147" cy="35277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 fontScale="85000" lnSpcReduction="200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view (model: Model) dispatch =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View.ContentPage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(content=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View.StackLayout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(padding=30.0,verticalOptions =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children=[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View.Label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 string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model.Count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"Increment"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command=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Increment))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"Decrement"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command=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Decrement))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View.Slider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(minimum=0.0, maximum=10.0, value=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(int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args.NewValue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View.Label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sprintf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"Step size: %d"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"Reset"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command=(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Reset),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canExecute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not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model.Unchanged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]))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A00DC2-DAF7-4431-A0CF-44144B058873}"/>
              </a:ext>
            </a:extLst>
          </p:cNvPr>
          <p:cNvSpPr txBox="1"/>
          <p:nvPr/>
        </p:nvSpPr>
        <p:spPr>
          <a:xfrm>
            <a:off x="6320565" y="5895578"/>
            <a:ext cx="4816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How easy is that?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78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SUMMARY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It’s been a great 12 months!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My preferred way of working is to iterate:</a:t>
            </a:r>
          </a:p>
          <a:p>
            <a:pPr marL="0" indent="0">
              <a:buNone/>
            </a:pPr>
            <a:endParaRPr lang="en-US" sz="18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F# in an important area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Learn and digest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Improve F# in incremental but important ways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0" indent="0">
              <a:buNone/>
            </a:pPr>
            <a:r>
              <a:rPr lang="en-US" dirty="0"/>
              <a:t>Please do likewise!</a:t>
            </a:r>
          </a:p>
        </p:txBody>
      </p:sp>
    </p:spTree>
    <p:extLst>
      <p:ext uri="{BB962C8B-B14F-4D97-AF65-F5344CB8AC3E}">
        <p14:creationId xmlns:p14="http://schemas.microsoft.com/office/powerpoint/2010/main" val="354455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Further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GB" dirty="0"/>
              <a:t>Making it efficient</a:t>
            </a:r>
          </a:p>
          <a:p>
            <a:pPr lvl="1"/>
            <a:r>
              <a:rPr lang="en-GB" dirty="0"/>
              <a:t>Extensibility</a:t>
            </a:r>
          </a:p>
          <a:p>
            <a:pPr lvl="1"/>
            <a:r>
              <a:rPr lang="en-GB" dirty="0"/>
              <a:t>Maps, Charts, 2D Drawing, 3D Models etc.</a:t>
            </a:r>
          </a:p>
          <a:p>
            <a:pPr lvl="1"/>
            <a:r>
              <a:rPr lang="en-GB" dirty="0"/>
              <a:t>Live update tooling</a:t>
            </a:r>
          </a:p>
          <a:p>
            <a:pPr lvl="1"/>
            <a:r>
              <a:rPr lang="en-GB" dirty="0"/>
              <a:t>Animation</a:t>
            </a:r>
          </a:p>
          <a:p>
            <a:pPr lvl="1"/>
            <a:r>
              <a:rPr lang="en-GB" dirty="0"/>
              <a:t>Lots of View controls</a:t>
            </a:r>
          </a:p>
          <a:p>
            <a:pPr lvl="1"/>
            <a:r>
              <a:rPr lang="en-GB" dirty="0"/>
              <a:t>Phone integration (Notifications etc.)</a:t>
            </a:r>
          </a:p>
          <a:p>
            <a:pPr lvl="1"/>
            <a:r>
              <a:rPr lang="en-GB" dirty="0"/>
              <a:t>Practical considerations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6815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Making it efficient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4" y="1149927"/>
            <a:ext cx="10890912" cy="525723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view model dispatch =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…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View.Slider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(minimum=0.0, maximum=10.0,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value=double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model.Count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SliderValueChanged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args.NewValue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… </a:t>
            </a:r>
          </a:p>
        </p:txBody>
      </p:sp>
    </p:spTree>
    <p:extLst>
      <p:ext uri="{BB962C8B-B14F-4D97-AF65-F5344CB8AC3E}">
        <p14:creationId xmlns:p14="http://schemas.microsoft.com/office/powerpoint/2010/main" val="2319133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Making it efficient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3" y="1191491"/>
            <a:ext cx="10890913" cy="521567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view model dispatch =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…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dependsOn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(…)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model (count, step)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…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… </a:t>
            </a:r>
          </a:p>
        </p:txBody>
      </p:sp>
    </p:spTree>
    <p:extLst>
      <p:ext uri="{BB962C8B-B14F-4D97-AF65-F5344CB8AC3E}">
        <p14:creationId xmlns:p14="http://schemas.microsoft.com/office/powerpoint/2010/main" val="1244585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Making it efficient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4" y="1108364"/>
            <a:ext cx="10890912" cy="529880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view model dispatch =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…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dependsOn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model.Count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model (count, step)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View.Slider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(minimum=0.0, maximum=10.0,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value=double count,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SliderValueChanged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args.NewValue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))))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… </a:t>
            </a:r>
          </a:p>
        </p:txBody>
      </p:sp>
    </p:spTree>
    <p:extLst>
      <p:ext uri="{BB962C8B-B14F-4D97-AF65-F5344CB8AC3E}">
        <p14:creationId xmlns:p14="http://schemas.microsoft.com/office/powerpoint/2010/main" val="4028700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ELMISH CONTACTS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62ACF8-BF41-40EB-9BD4-B2876C8BCFC4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4E6BDB9F-E6A0-4D45-89B3-8E4955A68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063" y="435077"/>
            <a:ext cx="2765221" cy="598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p">
            <a:extLst>
              <a:ext uri="{FF2B5EF4-FFF2-40B4-BE49-F238E27FC236}">
                <a16:creationId xmlns:a16="http://schemas.microsoft.com/office/drawing/2014/main" id="{CA805920-59B8-4E39-97C5-EDA5D77E6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7903" y="435077"/>
            <a:ext cx="2765221" cy="598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715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LEARN!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 err="1"/>
              <a:t>ElmishContacts</a:t>
            </a:r>
            <a:r>
              <a:rPr lang="en-GB" dirty="0"/>
              <a:t> is a great example</a:t>
            </a:r>
          </a:p>
          <a:p>
            <a:pPr lvl="1"/>
            <a:r>
              <a:rPr lang="en-GB" dirty="0"/>
              <a:t>On-device per-app SQL-Lite integration</a:t>
            </a:r>
          </a:p>
          <a:p>
            <a:pPr lvl="1"/>
            <a:r>
              <a:rPr lang="en-GB" dirty="0"/>
              <a:t>Using maps </a:t>
            </a:r>
          </a:p>
          <a:p>
            <a:pPr lvl="1"/>
            <a:r>
              <a:rPr lang="en-GB" dirty="0"/>
              <a:t>Asynchronous data loading onto maps</a:t>
            </a:r>
          </a:p>
          <a:p>
            <a:pPr lvl="1"/>
            <a:r>
              <a:rPr lang="en-GB" dirty="0"/>
              <a:t>Catching exceptions and being robust</a:t>
            </a:r>
          </a:p>
          <a:p>
            <a:pPr lvl="1"/>
            <a:r>
              <a:rPr lang="en-GB" dirty="0"/>
              <a:t>Sending SMS, making phone calls and Email using </a:t>
            </a:r>
            <a:r>
              <a:rPr lang="en-GB" dirty="0" err="1"/>
              <a:t>Xamarin.Essentials</a:t>
            </a:r>
            <a:endParaRPr lang="en-GB" dirty="0"/>
          </a:p>
          <a:p>
            <a:pPr lvl="1"/>
            <a:r>
              <a:rPr lang="en-GB" dirty="0"/>
              <a:t>Multi-page with external messages reconciled via the composed app</a:t>
            </a:r>
          </a:p>
          <a:p>
            <a:pPr lvl="1"/>
            <a:r>
              <a:rPr lang="en-GB" dirty="0"/>
              <a:t>Editing and searching lists of things</a:t>
            </a:r>
          </a:p>
          <a:p>
            <a:pPr lvl="1"/>
            <a:r>
              <a:rPr lang="en-GB" dirty="0"/>
              <a:t>Taking photos</a:t>
            </a:r>
          </a:p>
          <a:p>
            <a:pPr lvl="1"/>
            <a:r>
              <a:rPr lang="en-GB" dirty="0"/>
              <a:t>Splash screens</a:t>
            </a:r>
          </a:p>
          <a:p>
            <a:pPr lvl="1"/>
            <a:r>
              <a:rPr lang="en-GB" dirty="0"/>
              <a:t>Decent design</a:t>
            </a:r>
          </a:p>
        </p:txBody>
      </p:sp>
    </p:spTree>
    <p:extLst>
      <p:ext uri="{BB962C8B-B14F-4D97-AF65-F5344CB8AC3E}">
        <p14:creationId xmlns:p14="http://schemas.microsoft.com/office/powerpoint/2010/main" val="3257020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Live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An experimental </a:t>
            </a:r>
            <a:r>
              <a:rPr lang="en-GB" dirty="0" err="1"/>
              <a:t>LiveUpdate</a:t>
            </a:r>
            <a:r>
              <a:rPr lang="en-GB" dirty="0"/>
              <a:t> mechanism is available</a:t>
            </a:r>
          </a:p>
          <a:p>
            <a:pPr lvl="1"/>
            <a:r>
              <a:rPr lang="en-GB" dirty="0"/>
              <a:t>F# code for the core of your app is recompiled on host and interpreted on device</a:t>
            </a:r>
          </a:p>
          <a:p>
            <a:pPr lvl="1"/>
            <a:r>
              <a:rPr lang="en-GB" dirty="0"/>
              <a:t>Communication to device via </a:t>
            </a:r>
            <a:r>
              <a:rPr lang="en-GB" dirty="0" err="1"/>
              <a:t>adb</a:t>
            </a:r>
            <a:r>
              <a:rPr lang="en-GB" dirty="0"/>
              <a:t>/http</a:t>
            </a:r>
          </a:p>
          <a:p>
            <a:pPr lvl="1"/>
            <a:r>
              <a:rPr lang="en-GB" dirty="0"/>
              <a:t>Update times ~2sec</a:t>
            </a:r>
          </a:p>
          <a:p>
            <a:r>
              <a:rPr lang="en-GB" dirty="0"/>
              <a:t>Current limitations (please help!)</a:t>
            </a:r>
          </a:p>
          <a:p>
            <a:pPr lvl="1"/>
            <a:r>
              <a:rPr lang="en-GB" dirty="0"/>
              <a:t>No state-migration as yet</a:t>
            </a:r>
          </a:p>
          <a:p>
            <a:pPr lvl="1"/>
            <a:r>
              <a:rPr lang="en-GB" dirty="0"/>
              <a:t>Some manual start-up steps</a:t>
            </a:r>
          </a:p>
          <a:p>
            <a:pPr lvl="1"/>
            <a:r>
              <a:rPr lang="en-GB" dirty="0"/>
              <a:t>DEBUG mode only</a:t>
            </a:r>
          </a:p>
          <a:p>
            <a:pPr lvl="1"/>
            <a:r>
              <a:rPr lang="en-GB" dirty="0"/>
              <a:t>Some bugs/limitations in on-device interpreter</a:t>
            </a:r>
          </a:p>
          <a:p>
            <a:pPr lvl="1"/>
            <a:r>
              <a:rPr lang="en-GB" dirty="0"/>
              <a:t>Some differences in semantics for on-device interpreter (e.g. </a:t>
            </a:r>
            <a:r>
              <a:rPr lang="en-GB" dirty="0" err="1"/>
              <a:t>typeof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52957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Fabulous </a:t>
            </a:r>
          </a:p>
          <a:p>
            <a:pPr marL="0" indent="0" algn="ctr">
              <a:buNone/>
            </a:pPr>
            <a:r>
              <a:rPr lang="en-GB" dirty="0"/>
              <a:t>= </a:t>
            </a:r>
          </a:p>
          <a:p>
            <a:pPr marL="0" indent="0" algn="ctr">
              <a:buNone/>
            </a:pPr>
            <a:r>
              <a:rPr lang="en-GB" dirty="0"/>
              <a:t>Simple F#-friendly </a:t>
            </a:r>
            <a:r>
              <a:rPr lang="en-GB" dirty="0" err="1"/>
              <a:t>Elmish</a:t>
            </a:r>
            <a:r>
              <a:rPr lang="en-GB" dirty="0"/>
              <a:t>-style Functional Mobile App Programming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Please contribute and get involved!</a:t>
            </a:r>
          </a:p>
        </p:txBody>
      </p:sp>
    </p:spTree>
    <p:extLst>
      <p:ext uri="{BB962C8B-B14F-4D97-AF65-F5344CB8AC3E}">
        <p14:creationId xmlns:p14="http://schemas.microsoft.com/office/powerpoint/2010/main" val="1859764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hlinkClick r:id="rId2"/>
              </a:rPr>
              <a:t>fsprojects.github.io/Fabulous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View snippets</a:t>
            </a:r>
          </a:p>
          <a:p>
            <a:pPr lvl="1"/>
            <a:r>
              <a:rPr lang="en-GB" dirty="0"/>
              <a:t>Docs</a:t>
            </a:r>
          </a:p>
          <a:p>
            <a:pPr lvl="1"/>
            <a:r>
              <a:rPr lang="en-GB" dirty="0"/>
              <a:t>Links to Samples</a:t>
            </a:r>
          </a:p>
          <a:p>
            <a:pPr lvl="1"/>
            <a:r>
              <a:rPr lang="en-GB" dirty="0"/>
              <a:t>Templates</a:t>
            </a:r>
          </a:p>
          <a:p>
            <a:pPr lvl="1"/>
            <a:r>
              <a:rPr lang="en-GB" dirty="0"/>
              <a:t>How to use </a:t>
            </a:r>
            <a:r>
              <a:rPr lang="en-GB" dirty="0" err="1"/>
              <a:t>LiveUpdate</a:t>
            </a:r>
            <a:r>
              <a:rPr lang="en-GB" dirty="0"/>
              <a:t> (for small apps)</a:t>
            </a:r>
          </a:p>
          <a:p>
            <a:r>
              <a:rPr lang="en-GB" dirty="0"/>
              <a:t>The </a:t>
            </a:r>
            <a:r>
              <a:rPr lang="en-GB" dirty="0" err="1"/>
              <a:t>AllControls</a:t>
            </a:r>
            <a:r>
              <a:rPr lang="en-GB" dirty="0"/>
              <a:t> sample</a:t>
            </a:r>
          </a:p>
          <a:p>
            <a:r>
              <a:rPr lang="en-GB" dirty="0"/>
              <a:t>Awesome-Fabulous</a:t>
            </a:r>
          </a:p>
          <a:p>
            <a:r>
              <a:rPr lang="en-GB" dirty="0" err="1"/>
              <a:t>Xamarin.Essentials</a:t>
            </a:r>
            <a:endParaRPr lang="en-GB" dirty="0"/>
          </a:p>
          <a:p>
            <a:r>
              <a:rPr lang="en-GB" dirty="0"/>
              <a:t>Xamarin docs (</a:t>
            </a:r>
            <a:r>
              <a:rPr lang="en-GB" dirty="0" err="1"/>
              <a:t>e.g.Forms</a:t>
            </a:r>
            <a:r>
              <a:rPr lang="en-GB" dirty="0"/>
              <a:t>,  Android, iOS setup and deploy)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132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28BE8-6055-4FCB-9541-94CC28EB56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PART II - APPLYING F# TO AI</a:t>
            </a:r>
            <a:endParaRPr lang="en-GB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1E6A0F-BA5C-48CE-A0B5-4513CA9C7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r>
              <a:rPr lang="en-GB" dirty="0"/>
              <a:t>Don Syme, Phillip Carter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2224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28BE8-6055-4FCB-9541-94CC28EB56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PART I - APPLYING F# TO MOBILE</a:t>
            </a:r>
            <a:endParaRPr lang="en-GB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1E6A0F-BA5C-48CE-A0B5-4513CA9C7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97604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06D5E1B9-4E00-457D-8B10-8DB6039393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2772720"/>
              </p:ext>
            </p:extLst>
          </p:nvPr>
        </p:nvGraphicFramePr>
        <p:xfrm>
          <a:off x="-149469" y="-627880"/>
          <a:ext cx="8962612" cy="6193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04FBAC3F-42F5-4CB0-9594-C468CC644574}"/>
              </a:ext>
            </a:extLst>
          </p:cNvPr>
          <p:cNvSpPr/>
          <p:nvPr/>
        </p:nvSpPr>
        <p:spPr>
          <a:xfrm>
            <a:off x="6213282" y="3244585"/>
            <a:ext cx="2395162" cy="2244714"/>
          </a:xfrm>
          <a:prstGeom prst="ellipse">
            <a:avLst/>
          </a:prstGeom>
          <a:solidFill>
            <a:srgbClr val="BDD7EE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Statistics and</a:t>
            </a:r>
          </a:p>
          <a:p>
            <a:pPr algn="ctr"/>
            <a:r>
              <a:rPr lang="en-GB" dirty="0">
                <a:solidFill>
                  <a:schemeClr val="accent1"/>
                </a:solidFill>
              </a:rPr>
              <a:t>Data Science</a:t>
            </a:r>
          </a:p>
          <a:p>
            <a:pPr algn="ctr"/>
            <a:r>
              <a:rPr lang="en-GB" dirty="0">
                <a:solidFill>
                  <a:schemeClr val="accent1"/>
                </a:solidFill>
              </a:rPr>
              <a:t>500</a:t>
            </a:r>
          </a:p>
          <a:p>
            <a:pPr algn="ctr"/>
            <a:r>
              <a:rPr lang="en-GB" sz="1050" dirty="0">
                <a:solidFill>
                  <a:schemeClr val="accent1"/>
                </a:solidFill>
              </a:rPr>
              <a:t>(</a:t>
            </a:r>
            <a:r>
              <a:rPr lang="en-GB" sz="1050" dirty="0" err="1">
                <a:solidFill>
                  <a:schemeClr val="accent1"/>
                </a:solidFill>
              </a:rPr>
              <a:t>numpy</a:t>
            </a:r>
            <a:r>
              <a:rPr lang="en-GB" sz="1050" dirty="0">
                <a:solidFill>
                  <a:schemeClr val="accent1"/>
                </a:solidFill>
              </a:rPr>
              <a:t>, pandas, </a:t>
            </a:r>
            <a:r>
              <a:rPr lang="en-GB" sz="1050" dirty="0" err="1">
                <a:solidFill>
                  <a:schemeClr val="accent1"/>
                </a:solidFill>
              </a:rPr>
              <a:t>matlab</a:t>
            </a:r>
            <a:r>
              <a:rPr lang="en-GB" sz="1050" dirty="0">
                <a:solidFill>
                  <a:schemeClr val="accent1"/>
                </a:solidFill>
              </a:rPr>
              <a:t>, R)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7894675-6E92-4057-931E-584CD4951E9F}"/>
              </a:ext>
            </a:extLst>
          </p:cNvPr>
          <p:cNvSpPr/>
          <p:nvPr/>
        </p:nvSpPr>
        <p:spPr>
          <a:xfrm>
            <a:off x="4893159" y="4686752"/>
            <a:ext cx="2194648" cy="2339789"/>
          </a:xfrm>
          <a:prstGeom prst="ellipse">
            <a:avLst/>
          </a:prstGeom>
          <a:solidFill>
            <a:srgbClr val="C5E0B4">
              <a:alpha val="4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Data Scripting</a:t>
            </a:r>
          </a:p>
          <a:p>
            <a:pPr algn="ctr"/>
            <a:r>
              <a:rPr lang="en-GB" sz="1600" dirty="0">
                <a:solidFill>
                  <a:schemeClr val="accent1"/>
                </a:solidFill>
              </a:rPr>
              <a:t>500</a:t>
            </a:r>
          </a:p>
          <a:p>
            <a:pPr algn="ctr"/>
            <a:r>
              <a:rPr lang="en-GB" sz="1100" dirty="0">
                <a:solidFill>
                  <a:schemeClr val="accent1"/>
                </a:solidFill>
              </a:rPr>
              <a:t>( ½ Python, ¼ bash, ¼ </a:t>
            </a:r>
            <a:r>
              <a:rPr lang="en-GB" sz="1100" dirty="0" err="1">
                <a:solidFill>
                  <a:schemeClr val="accent1"/>
                </a:solidFill>
              </a:rPr>
              <a:t>powershell</a:t>
            </a:r>
            <a:r>
              <a:rPr lang="en-GB" sz="1100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8485FC9-DE03-4F7E-89DA-CE2F0687BB10}"/>
              </a:ext>
            </a:extLst>
          </p:cNvPr>
          <p:cNvSpPr/>
          <p:nvPr/>
        </p:nvSpPr>
        <p:spPr>
          <a:xfrm>
            <a:off x="2844064" y="5757551"/>
            <a:ext cx="1261481" cy="1160842"/>
          </a:xfrm>
          <a:prstGeom prst="ellipse">
            <a:avLst/>
          </a:prstGeom>
          <a:solidFill>
            <a:schemeClr val="bg2">
              <a:lumMod val="75000"/>
              <a:alpha val="4392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accent1"/>
                </a:solidFill>
              </a:rPr>
              <a:t>Systems Scripting</a:t>
            </a:r>
          </a:p>
          <a:p>
            <a:pPr algn="ctr"/>
            <a:r>
              <a:rPr lang="en-GB" sz="1400" dirty="0">
                <a:solidFill>
                  <a:schemeClr val="accent1"/>
                </a:solidFill>
              </a:rPr>
              <a:t>150</a:t>
            </a:r>
          </a:p>
          <a:p>
            <a:pPr algn="ctr"/>
            <a:r>
              <a:rPr lang="en-GB" sz="900" dirty="0">
                <a:solidFill>
                  <a:schemeClr val="accent1"/>
                </a:solidFill>
              </a:rPr>
              <a:t>( ¾ </a:t>
            </a:r>
            <a:r>
              <a:rPr lang="en-GB" sz="900" dirty="0" err="1">
                <a:solidFill>
                  <a:schemeClr val="accent1"/>
                </a:solidFill>
              </a:rPr>
              <a:t>Powershell</a:t>
            </a:r>
            <a:r>
              <a:rPr lang="en-GB" sz="900" dirty="0">
                <a:solidFill>
                  <a:schemeClr val="accent1"/>
                </a:solidFill>
              </a:rPr>
              <a:t>, ¾  bash)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0F642B0-FAEE-4272-8CCB-D2ACCA115857}"/>
              </a:ext>
            </a:extLst>
          </p:cNvPr>
          <p:cNvSpPr txBox="1">
            <a:spLocks/>
          </p:cNvSpPr>
          <p:nvPr/>
        </p:nvSpPr>
        <p:spPr>
          <a:xfrm>
            <a:off x="6763870" y="318246"/>
            <a:ext cx="4589929" cy="64219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15A697-1281-44D2-BE19-5B586B3128E2}"/>
              </a:ext>
            </a:extLst>
          </p:cNvPr>
          <p:cNvSpPr txBox="1"/>
          <p:nvPr/>
        </p:nvSpPr>
        <p:spPr>
          <a:xfrm>
            <a:off x="1585066" y="5234330"/>
            <a:ext cx="1674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Source: #</a:t>
            </a:r>
            <a:r>
              <a:rPr lang="en-GB" sz="1400" dirty="0" err="1"/>
              <a:t>Stackoverflow</a:t>
            </a:r>
            <a:r>
              <a:rPr lang="en-GB" sz="1400" dirty="0"/>
              <a:t> tags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CE9D7EC-D6BE-4D90-A5C6-5817AF65017E}"/>
              </a:ext>
            </a:extLst>
          </p:cNvPr>
          <p:cNvSpPr/>
          <p:nvPr/>
        </p:nvSpPr>
        <p:spPr>
          <a:xfrm>
            <a:off x="6765487" y="5294034"/>
            <a:ext cx="1659207" cy="1477278"/>
          </a:xfrm>
          <a:prstGeom prst="ellipse">
            <a:avLst/>
          </a:prstGeom>
          <a:solidFill>
            <a:srgbClr val="FFE69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Machine Learning</a:t>
            </a:r>
          </a:p>
          <a:p>
            <a:pPr algn="ctr"/>
            <a:r>
              <a:rPr lang="en-GB" dirty="0">
                <a:solidFill>
                  <a:schemeClr val="accent1"/>
                </a:solidFill>
              </a:rPr>
              <a:t>200</a:t>
            </a:r>
          </a:p>
          <a:p>
            <a:pPr algn="ctr"/>
            <a:r>
              <a:rPr lang="en-GB" sz="1200" dirty="0">
                <a:solidFill>
                  <a:schemeClr val="accent1"/>
                </a:solidFill>
              </a:rPr>
              <a:t>(TensorFlow, </a:t>
            </a:r>
            <a:r>
              <a:rPr lang="en-GB" sz="1200" dirty="0" err="1">
                <a:solidFill>
                  <a:schemeClr val="accent1"/>
                </a:solidFill>
              </a:rPr>
              <a:t>PyTorch</a:t>
            </a:r>
            <a:r>
              <a:rPr lang="en-GB" sz="1200" dirty="0">
                <a:solidFill>
                  <a:schemeClr val="accent1"/>
                </a:solidFill>
              </a:rPr>
              <a:t>, </a:t>
            </a:r>
            <a:r>
              <a:rPr lang="en-GB" sz="1200" dirty="0" err="1">
                <a:solidFill>
                  <a:schemeClr val="accent1"/>
                </a:solidFill>
              </a:rPr>
              <a:t>Keras</a:t>
            </a:r>
            <a:r>
              <a:rPr lang="en-GB" sz="1200" dirty="0">
                <a:solidFill>
                  <a:schemeClr val="accent1"/>
                </a:solidFill>
              </a:rPr>
              <a:t>, ½ </a:t>
            </a:r>
            <a:r>
              <a:rPr lang="en-GB" sz="1200" dirty="0" err="1">
                <a:solidFill>
                  <a:schemeClr val="accent1"/>
                </a:solidFill>
              </a:rPr>
              <a:t>numpy</a:t>
            </a:r>
            <a:r>
              <a:rPr lang="en-GB" sz="1200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E527E8-E6C8-4ECA-822C-5D7061C7B0B9}"/>
              </a:ext>
            </a:extLst>
          </p:cNvPr>
          <p:cNvSpPr/>
          <p:nvPr/>
        </p:nvSpPr>
        <p:spPr>
          <a:xfrm>
            <a:off x="4530980" y="452502"/>
            <a:ext cx="59934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General Purpose</a:t>
            </a:r>
          </a:p>
          <a:p>
            <a:pPr algn="ctr"/>
            <a:r>
              <a:rPr lang="en-GB" dirty="0">
                <a:solidFill>
                  <a:schemeClr val="accent1"/>
                </a:solidFill>
              </a:rPr>
              <a:t>Development</a:t>
            </a:r>
          </a:p>
          <a:p>
            <a:pPr algn="ctr"/>
            <a:r>
              <a:rPr lang="en-GB" dirty="0">
                <a:solidFill>
                  <a:schemeClr val="accent1"/>
                </a:solidFill>
              </a:rPr>
              <a:t>(C#, C++, JS, Java, ½ Python)</a:t>
            </a:r>
          </a:p>
          <a:p>
            <a:pPr algn="ctr"/>
            <a:r>
              <a:rPr lang="en-GB" dirty="0">
                <a:solidFill>
                  <a:schemeClr val="accent1"/>
                </a:solidFill>
              </a:rPr>
              <a:t>5000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3014E0D-AED1-4CF0-874B-CC7656EB4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375" y="204975"/>
            <a:ext cx="10515600" cy="800287"/>
          </a:xfrm>
        </p:spPr>
        <p:txBody>
          <a:bodyPr>
            <a:normAutofit/>
          </a:bodyPr>
          <a:lstStyle/>
          <a:p>
            <a:r>
              <a:rPr lang="en-GB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3430485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6B2CC-D661-4796-A04B-2FB0F957F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Situation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B8BE8-9FAD-4225-9D36-131F11901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sz="2400" dirty="0"/>
              <a:t>Deep Learning is a critical, rapidly expanding part of the AI and ML landscape</a:t>
            </a:r>
          </a:p>
          <a:p>
            <a:pPr>
              <a:lnSpc>
                <a:spcPct val="120000"/>
              </a:lnSpc>
            </a:pPr>
            <a:r>
              <a:rPr lang="en-GB" sz="2400" dirty="0"/>
              <a:t>Deep Learning frameworks are programming languages (e.g. TensorFlow)</a:t>
            </a:r>
          </a:p>
          <a:p>
            <a:pPr>
              <a:lnSpc>
                <a:spcPct val="120000"/>
              </a:lnSpc>
            </a:pPr>
            <a:r>
              <a:rPr lang="en-GB" sz="2400" dirty="0"/>
              <a:t>There appears to be a “Gen 2.0” to “Gen 3.0” transition going on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2400" dirty="0">
                <a:sym typeface="Wingdings" panose="05000000000000000000" pitchFamily="2" charset="2"/>
              </a:rPr>
              <a:t>	TF 1.0  2.0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2400" dirty="0">
                <a:sym typeface="Wingdings" panose="05000000000000000000" pitchFamily="2" charset="2"/>
              </a:rPr>
              <a:t>	New host languages (e.g. Google Swift)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2400" dirty="0">
                <a:sym typeface="Wingdings" panose="05000000000000000000" pitchFamily="2" charset="2"/>
              </a:rPr>
              <a:t>	Google Jax integrates tensors, gradients and control flow with Python code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2400" dirty="0">
                <a:sym typeface="Wingdings" panose="05000000000000000000" pitchFamily="2" charset="2"/>
              </a:rPr>
              <a:t>	DL is expanding out from “static graphs”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2400" dirty="0">
                <a:sym typeface="Wingdings" panose="05000000000000000000" pitchFamily="2" charset="2"/>
              </a:rPr>
              <a:t>	Many new ideas in DL architecture (e.g. Bayesian loss functions)</a:t>
            </a:r>
            <a:endParaRPr lang="en-GB" sz="2400" dirty="0"/>
          </a:p>
          <a:p>
            <a:pPr marL="0" indent="0">
              <a:lnSpc>
                <a:spcPct val="120000"/>
              </a:lnSpc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131214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6B2CC-D661-4796-A04B-2FB0F957F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B8BE8-9FAD-4225-9D36-131F11901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GB" sz="2400" dirty="0"/>
              <a:t>Realistically, Gen 3.0 will be an evolution of Gen 2.0</a:t>
            </a:r>
          </a:p>
          <a:p>
            <a:pPr lvl="1">
              <a:lnSpc>
                <a:spcPct val="120000"/>
              </a:lnSpc>
            </a:pPr>
            <a:r>
              <a:rPr lang="en-GB" sz="2000" dirty="0"/>
              <a:t>There is no single revolution</a:t>
            </a:r>
          </a:p>
          <a:p>
            <a:pPr lvl="1">
              <a:lnSpc>
                <a:spcPct val="120000"/>
              </a:lnSpc>
            </a:pPr>
            <a:r>
              <a:rPr lang="en-GB" sz="2000" dirty="0"/>
              <a:t>Change is happening on many fronts</a:t>
            </a:r>
          </a:p>
          <a:p>
            <a:pPr lvl="1">
              <a:lnSpc>
                <a:spcPct val="120000"/>
              </a:lnSpc>
            </a:pPr>
            <a:r>
              <a:rPr lang="en-GB" sz="2000" dirty="0"/>
              <a:t>Language expressivity is a pain point for some advanced modelling</a:t>
            </a:r>
          </a:p>
          <a:p>
            <a:pPr>
              <a:lnSpc>
                <a:spcPct val="120000"/>
              </a:lnSpc>
            </a:pPr>
            <a:r>
              <a:rPr lang="en-GB" sz="2400" dirty="0"/>
              <a:t>Expert practitioners deeply wedded to current ecosystems (Python, TensorFlow, Torch)</a:t>
            </a:r>
            <a:endParaRPr lang="en-GB" sz="2000" dirty="0"/>
          </a:p>
          <a:p>
            <a:pPr lvl="1">
              <a:lnSpc>
                <a:spcPct val="120000"/>
              </a:lnSpc>
            </a:pPr>
            <a:r>
              <a:rPr lang="en-GB" sz="2000" dirty="0"/>
              <a:t>Majority of creativity will happen in these ecosystems</a:t>
            </a:r>
          </a:p>
          <a:p>
            <a:pPr>
              <a:lnSpc>
                <a:spcPct val="120000"/>
              </a:lnSpc>
            </a:pPr>
            <a:r>
              <a:rPr lang="en-GB" sz="2400" dirty="0"/>
              <a:t>Practitioners experience real pain with Tensor programming</a:t>
            </a:r>
          </a:p>
          <a:p>
            <a:pPr lvl="1">
              <a:lnSpc>
                <a:spcPct val="120000"/>
              </a:lnSpc>
            </a:pPr>
            <a:r>
              <a:rPr lang="en-GB" sz="2000" dirty="0"/>
              <a:t>A lack of types makes Python Deep Learning (and data scripting) HARD and limits expressivity</a:t>
            </a:r>
          </a:p>
          <a:p>
            <a:pPr lvl="1">
              <a:lnSpc>
                <a:spcPct val="120000"/>
              </a:lnSpc>
            </a:pPr>
            <a:r>
              <a:rPr lang="en-GB" sz="2000" dirty="0"/>
              <a:t>Many, many shape mistakes</a:t>
            </a:r>
          </a:p>
          <a:p>
            <a:pPr lvl="1">
              <a:lnSpc>
                <a:spcPct val="120000"/>
              </a:lnSpc>
            </a:pPr>
            <a:r>
              <a:rPr lang="en-GB" sz="2000" dirty="0"/>
              <a:t>Incorrect striding</a:t>
            </a:r>
          </a:p>
          <a:p>
            <a:pPr lvl="1">
              <a:lnSpc>
                <a:spcPct val="120000"/>
              </a:lnSpc>
            </a:pPr>
            <a:r>
              <a:rPr lang="en-GB" sz="2000" dirty="0"/>
              <a:t>Subtle errors in missing layers, incorrect use of weights</a:t>
            </a:r>
          </a:p>
        </p:txBody>
      </p:sp>
    </p:spTree>
    <p:extLst>
      <p:ext uri="{BB962C8B-B14F-4D97-AF65-F5344CB8AC3E}">
        <p14:creationId xmlns:p14="http://schemas.microsoft.com/office/powerpoint/2010/main" val="3589380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6B2CC-D661-4796-A04B-2FB0F957F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B8BE8-9FAD-4225-9D36-131F11901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dirty="0"/>
              <a:t>Value can come in many areas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Better host languages (Swift, F#, Better Python…) 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Better expressivity for Models…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Better checking of Models…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Better tooling for Models…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Better algorithms for Training….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Better cloud Hardware, Provisioning and Execution…</a:t>
            </a:r>
          </a:p>
          <a:p>
            <a:pPr marL="0" indent="0">
              <a:lnSpc>
                <a:spcPct val="120000"/>
              </a:lnSpc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223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4DB5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4DB5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4DB5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4DB5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89C9C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89C9C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6B2CC-D661-4796-A04B-2FB0F957F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“F# for AI Models”  - A sketch, not a reality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B8BE8-9FAD-4225-9D36-131F11901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GB" sz="2400" dirty="0"/>
              <a:t>A new take on authoring AI models in F#?</a:t>
            </a:r>
          </a:p>
          <a:p>
            <a:pPr>
              <a:lnSpc>
                <a:spcPct val="120000"/>
              </a:lnSpc>
            </a:pPr>
            <a:r>
              <a:rPr lang="en-GB" sz="2400" dirty="0"/>
              <a:t>A “configuration” of F#?</a:t>
            </a:r>
          </a:p>
          <a:p>
            <a:pPr lvl="1">
              <a:lnSpc>
                <a:spcPct val="120000"/>
              </a:lnSpc>
            </a:pPr>
            <a:r>
              <a:rPr lang="en-GB" sz="1800" dirty="0"/>
              <a:t>Fable and SAFE has shown how we can configure F# for a domain</a:t>
            </a:r>
          </a:p>
          <a:p>
            <a:pPr lvl="1">
              <a:lnSpc>
                <a:spcPct val="120000"/>
              </a:lnSpc>
            </a:pPr>
            <a:r>
              <a:rPr lang="en-GB" sz="1800" dirty="0"/>
              <a:t>Assume latest language features, default libraries</a:t>
            </a:r>
          </a:p>
          <a:p>
            <a:pPr lvl="1">
              <a:lnSpc>
                <a:spcPct val="120000"/>
              </a:lnSpc>
            </a:pPr>
            <a:r>
              <a:rPr lang="en-GB" sz="1800" dirty="0"/>
              <a:t>Assume </a:t>
            </a:r>
            <a:r>
              <a:rPr lang="en-GB" sz="1800" dirty="0" err="1"/>
              <a:t>ReflectedDefinition</a:t>
            </a:r>
            <a:r>
              <a:rPr lang="en-GB" sz="1800" dirty="0"/>
              <a:t> on all model code</a:t>
            </a:r>
          </a:p>
          <a:p>
            <a:pPr>
              <a:lnSpc>
                <a:spcPct val="120000"/>
              </a:lnSpc>
            </a:pPr>
            <a:r>
              <a:rPr lang="en-GB" sz="2400" dirty="0"/>
              <a:t>Deeply integrate gradient-based techniques</a:t>
            </a:r>
          </a:p>
          <a:p>
            <a:pPr lvl="1">
              <a:lnSpc>
                <a:spcPct val="120000"/>
              </a:lnSpc>
            </a:pPr>
            <a:r>
              <a:rPr lang="en-GB" sz="1800" dirty="0"/>
              <a:t>TensorFlow and Torch for real-world use</a:t>
            </a:r>
          </a:p>
          <a:p>
            <a:pPr lvl="1">
              <a:lnSpc>
                <a:spcPct val="120000"/>
              </a:lnSpc>
            </a:pPr>
            <a:r>
              <a:rPr lang="en-GB" sz="1800" dirty="0" err="1"/>
              <a:t>DiffSharp</a:t>
            </a:r>
            <a:r>
              <a:rPr lang="en-GB" sz="1800" dirty="0"/>
              <a:t> 1.0 as a more expressive fabric for auto-gradients?</a:t>
            </a:r>
          </a:p>
          <a:p>
            <a:pPr lvl="1">
              <a:lnSpc>
                <a:spcPct val="120000"/>
              </a:lnSpc>
            </a:pPr>
            <a:r>
              <a:rPr lang="en-GB" sz="1800" dirty="0"/>
              <a:t>Nested AD, recursive operations?</a:t>
            </a:r>
          </a:p>
          <a:p>
            <a:pPr>
              <a:lnSpc>
                <a:spcPct val="120000"/>
              </a:lnSpc>
            </a:pPr>
            <a:r>
              <a:rPr lang="en-GB" sz="2400" dirty="0"/>
              <a:t>Tooling for correct, robust AI Model Development?</a:t>
            </a:r>
          </a:p>
          <a:p>
            <a:pPr>
              <a:lnSpc>
                <a:spcPct val="120000"/>
              </a:lnSpc>
            </a:pPr>
            <a:r>
              <a:rPr lang="en-GB" sz="2400" dirty="0"/>
              <a:t>Make it fit with both .NET and Python (ML.NET, REPL, </a:t>
            </a:r>
            <a:r>
              <a:rPr lang="en-GB" sz="2400" dirty="0" err="1"/>
              <a:t>Jupyter</a:t>
            </a:r>
            <a:r>
              <a:rPr lang="en-GB" sz="2400" dirty="0"/>
              <a:t> Notebooks, Spark, …)</a:t>
            </a:r>
          </a:p>
          <a:p>
            <a:pPr lvl="1">
              <a:lnSpc>
                <a:spcPct val="120000"/>
              </a:lnSpc>
            </a:pPr>
            <a:endParaRPr lang="en-GB" sz="1800" dirty="0"/>
          </a:p>
          <a:p>
            <a:pPr lvl="1">
              <a:lnSpc>
                <a:spcPct val="120000"/>
              </a:lnSpc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4956108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6B2CC-D661-4796-A04B-2FB0F957F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FM “v0.01” constructs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B8BE8-9FAD-4225-9D36-131F11901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GB" sz="2400" dirty="0"/>
              <a:t>Shape inference, checking and tooling</a:t>
            </a:r>
          </a:p>
          <a:p>
            <a:pPr>
              <a:lnSpc>
                <a:spcPct val="120000"/>
              </a:lnSpc>
            </a:pPr>
            <a:r>
              <a:rPr lang="en-GB" sz="2400" dirty="0"/>
              <a:t>Differentiable Tensors</a:t>
            </a:r>
          </a:p>
          <a:p>
            <a:pPr lvl="1">
              <a:lnSpc>
                <a:spcPct val="120000"/>
              </a:lnSpc>
            </a:pPr>
            <a:r>
              <a:rPr lang="en-GB" sz="1800" dirty="0"/>
              <a:t>Variables, Placeholders</a:t>
            </a:r>
          </a:p>
          <a:p>
            <a:pPr lvl="1">
              <a:lnSpc>
                <a:spcPct val="120000"/>
              </a:lnSpc>
            </a:pPr>
            <a:r>
              <a:rPr lang="en-GB" sz="1800" dirty="0"/>
              <a:t>Constants, Broadcasting, Slicing, Indexing</a:t>
            </a:r>
          </a:p>
          <a:p>
            <a:pPr lvl="1">
              <a:lnSpc>
                <a:spcPct val="120000"/>
              </a:lnSpc>
            </a:pPr>
            <a:r>
              <a:rPr lang="en-GB" sz="1800" dirty="0"/>
              <a:t>Standard math operators (+,*,-,/,</a:t>
            </a:r>
            <a:r>
              <a:rPr lang="en-GB" sz="1800" dirty="0" err="1"/>
              <a:t>abs,sin,cos,tan,sqr,sqrt</a:t>
            </a:r>
            <a:r>
              <a:rPr lang="en-GB" sz="1800" dirty="0"/>
              <a:t>…)</a:t>
            </a:r>
          </a:p>
          <a:p>
            <a:pPr lvl="1">
              <a:lnSpc>
                <a:spcPct val="120000"/>
              </a:lnSpc>
            </a:pPr>
            <a:r>
              <a:rPr lang="en-GB" sz="1800" dirty="0"/>
              <a:t>Reductions (</a:t>
            </a:r>
            <a:r>
              <a:rPr lang="en-GB" sz="1800" dirty="0" err="1"/>
              <a:t>mean,sum,prod,min,max</a:t>
            </a:r>
            <a:r>
              <a:rPr lang="en-GB" sz="1800" dirty="0"/>
              <a:t>,…)</a:t>
            </a:r>
          </a:p>
          <a:p>
            <a:pPr lvl="1">
              <a:lnSpc>
                <a:spcPct val="120000"/>
              </a:lnSpc>
            </a:pPr>
            <a:r>
              <a:rPr lang="en-GB" sz="1800" dirty="0"/>
              <a:t>Convolutions (2D, batched)</a:t>
            </a:r>
          </a:p>
          <a:p>
            <a:pPr lvl="1">
              <a:lnSpc>
                <a:spcPct val="120000"/>
              </a:lnSpc>
            </a:pPr>
            <a:r>
              <a:rPr lang="en-GB" sz="1800" dirty="0"/>
              <a:t>Gradients</a:t>
            </a:r>
          </a:p>
          <a:p>
            <a:pPr lvl="1">
              <a:lnSpc>
                <a:spcPct val="120000"/>
              </a:lnSpc>
            </a:pPr>
            <a:r>
              <a:rPr lang="en-GB" sz="1800" dirty="0" err="1"/>
              <a:t>diag</a:t>
            </a:r>
            <a:r>
              <a:rPr lang="en-GB" sz="1800" dirty="0"/>
              <a:t>, </a:t>
            </a:r>
            <a:r>
              <a:rPr lang="en-GB" sz="1800" dirty="0" err="1"/>
              <a:t>norm,trace</a:t>
            </a:r>
            <a:r>
              <a:rPr lang="en-GB" sz="1800" dirty="0"/>
              <a:t>, …</a:t>
            </a:r>
          </a:p>
          <a:p>
            <a:pPr>
              <a:lnSpc>
                <a:spcPct val="120000"/>
              </a:lnSpc>
            </a:pPr>
            <a:r>
              <a:rPr lang="en-GB" sz="2400" dirty="0"/>
              <a:t>V0.02 (tentative)</a:t>
            </a:r>
          </a:p>
          <a:p>
            <a:pPr lvl="1">
              <a:lnSpc>
                <a:spcPct val="120000"/>
              </a:lnSpc>
            </a:pPr>
            <a:r>
              <a:rPr lang="en-GB" sz="1800" dirty="0"/>
              <a:t>control flow</a:t>
            </a:r>
          </a:p>
          <a:p>
            <a:pPr lvl="1">
              <a:lnSpc>
                <a:spcPct val="120000"/>
              </a:lnSpc>
            </a:pPr>
            <a:r>
              <a:rPr lang="en-GB" sz="1800" dirty="0"/>
              <a:t>quotations</a:t>
            </a:r>
          </a:p>
          <a:p>
            <a:pPr lvl="1">
              <a:lnSpc>
                <a:spcPct val="120000"/>
              </a:lnSpc>
            </a:pPr>
            <a:r>
              <a:rPr lang="en-GB" sz="1800" dirty="0"/>
              <a:t>complete operations</a:t>
            </a:r>
          </a:p>
          <a:p>
            <a:pPr lvl="1">
              <a:lnSpc>
                <a:spcPct val="120000"/>
              </a:lnSpc>
            </a:pPr>
            <a:r>
              <a:rPr lang="en-GB" sz="1800" dirty="0"/>
              <a:t>Torch/</a:t>
            </a:r>
            <a:r>
              <a:rPr lang="en-GB" sz="1800" dirty="0" err="1"/>
              <a:t>DiffSharp</a:t>
            </a:r>
            <a:r>
              <a:rPr lang="en-GB" sz="1800" dirty="0"/>
              <a:t> backend</a:t>
            </a:r>
          </a:p>
        </p:txBody>
      </p:sp>
    </p:spTree>
    <p:extLst>
      <p:ext uri="{BB962C8B-B14F-4D97-AF65-F5344CB8AC3E}">
        <p14:creationId xmlns:p14="http://schemas.microsoft.com/office/powerpoint/2010/main" val="30652071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6B2CC-D661-4796-A04B-2FB0F957F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Results: Micro-example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B8BE8-9FAD-4225-9D36-131F11901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9E1E68-8D8C-4D9F-AACE-94D49E13B0BB}"/>
              </a:ext>
            </a:extLst>
          </p:cNvPr>
          <p:cNvSpPr/>
          <p:nvPr/>
        </p:nvSpPr>
        <p:spPr>
          <a:xfrm>
            <a:off x="2357804" y="2286459"/>
            <a:ext cx="53767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808080"/>
                </a:solidFill>
                <a:latin typeface="Consolas" panose="020B0609020204030204" pitchFamily="49" charset="0"/>
              </a:rPr>
              <a:t>#r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A31515"/>
                </a:solidFill>
                <a:latin typeface="Consolas" panose="020B0609020204030204" pitchFamily="49" charset="0"/>
              </a:rPr>
              <a:t>"nuget: </a:t>
            </a:r>
            <a:r>
              <a:rPr lang="en-GB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FSharp.AI.Models</a:t>
            </a:r>
            <a:r>
              <a:rPr lang="en-GB" sz="1400" dirty="0">
                <a:solidFill>
                  <a:srgbClr val="A31515"/>
                </a:solidFill>
                <a:latin typeface="Consolas" panose="020B0609020204030204" pitchFamily="49" charset="0"/>
              </a:rPr>
              <a:t>, Version=0.1"</a:t>
            </a:r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623D6C-A18C-4A70-A772-08940CF58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12" y="2938462"/>
            <a:ext cx="7648575" cy="981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619C77-805E-4870-BE58-013FA6231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804" y="4392494"/>
            <a:ext cx="6210300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36E5AD-A47E-401C-8F83-F6C1404CA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079" y="5470989"/>
            <a:ext cx="3190875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1582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6B2CC-D661-4796-A04B-2FB0F957F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Results: Macro-example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B8BE8-9FAD-4225-9D36-131F11901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dirty="0"/>
              <a:t>Explaining and Neural Style Transfer</a:t>
            </a:r>
          </a:p>
          <a:p>
            <a:pPr>
              <a:lnSpc>
                <a:spcPct val="120000"/>
              </a:lnSpc>
            </a:pPr>
            <a:endParaRPr lang="en-GB" dirty="0"/>
          </a:p>
          <a:p>
            <a:pPr>
              <a:lnSpc>
                <a:spcPct val="120000"/>
              </a:lnSpc>
            </a:pPr>
            <a:r>
              <a:rPr lang="en-GB" dirty="0"/>
              <a:t>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2EAE24-CFC3-4EF4-B18B-B3E66E83A4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50"/>
          <a:stretch/>
        </p:blipFill>
        <p:spPr>
          <a:xfrm>
            <a:off x="8990328" y="204975"/>
            <a:ext cx="2887906" cy="3028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A9F186-344B-4DF0-8EDE-45E7B54DC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030" y="3916333"/>
            <a:ext cx="2605595" cy="27091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B77803-5944-4513-8A59-760C5F04B2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51"/>
          <a:stretch/>
        </p:blipFill>
        <p:spPr>
          <a:xfrm>
            <a:off x="3102502" y="2978987"/>
            <a:ext cx="2887906" cy="3028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D27FF6-9710-4815-905E-8793C31294FB}"/>
              </a:ext>
            </a:extLst>
          </p:cNvPr>
          <p:cNvSpPr txBox="1"/>
          <p:nvPr/>
        </p:nvSpPr>
        <p:spPr>
          <a:xfrm>
            <a:off x="6971168" y="3830079"/>
            <a:ext cx="1300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Train a DNN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5A7AE6-99B6-44A4-B031-76BACD7B3C54}"/>
              </a:ext>
            </a:extLst>
          </p:cNvPr>
          <p:cNvCxnSpPr/>
          <p:nvPr/>
        </p:nvCxnSpPr>
        <p:spPr>
          <a:xfrm>
            <a:off x="5990408" y="3992578"/>
            <a:ext cx="8272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FF27287-1F84-48E6-8925-229C0476F881}"/>
              </a:ext>
            </a:extLst>
          </p:cNvPr>
          <p:cNvCxnSpPr>
            <a:cxnSpLocks/>
          </p:cNvCxnSpPr>
          <p:nvPr/>
        </p:nvCxnSpPr>
        <p:spPr>
          <a:xfrm>
            <a:off x="10476827" y="3098399"/>
            <a:ext cx="0" cy="731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99C4024-AB4F-46A6-B0BA-BB70B5B48432}"/>
              </a:ext>
            </a:extLst>
          </p:cNvPr>
          <p:cNvSpPr txBox="1"/>
          <p:nvPr/>
        </p:nvSpPr>
        <p:spPr>
          <a:xfrm>
            <a:off x="10476827" y="331337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Use the DNN</a:t>
            </a:r>
          </a:p>
        </p:txBody>
      </p:sp>
    </p:spTree>
    <p:extLst>
      <p:ext uri="{BB962C8B-B14F-4D97-AF65-F5344CB8AC3E}">
        <p14:creationId xmlns:p14="http://schemas.microsoft.com/office/powerpoint/2010/main" val="5754005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6B2CC-D661-4796-A04B-2FB0F957F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Tooling for Tensor Shapes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B8BE8-9FAD-4225-9D36-131F11901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dirty="0"/>
              <a:t>One holy grail of DNN programming tooling is </a:t>
            </a:r>
            <a:r>
              <a:rPr lang="en-GB" b="1" dirty="0"/>
              <a:t>tensor shape checking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Tensors are multi-dimensional arrays used to represent source and emergent data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Tensors have </a:t>
            </a:r>
            <a:r>
              <a:rPr lang="en-GB" b="1" dirty="0"/>
              <a:t>shapes</a:t>
            </a:r>
            <a:r>
              <a:rPr lang="en-GB" dirty="0"/>
              <a:t> like “10 x 320 x 720 x 4”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Logical these shapes are </a:t>
            </a:r>
            <a:r>
              <a:rPr lang="en-GB" b="1" dirty="0"/>
              <a:t>symbolic</a:t>
            </a:r>
            <a:r>
              <a:rPr lang="en-GB" dirty="0"/>
              <a:t> like “N x H x W x C” </a:t>
            </a:r>
          </a:p>
          <a:p>
            <a:pPr>
              <a:lnSpc>
                <a:spcPct val="120000"/>
              </a:lnSpc>
            </a:pPr>
            <a:r>
              <a:rPr lang="en-GB" dirty="0"/>
              <a:t>Your choices: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No checking = lots of bugs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Use type system = extreme complexity</a:t>
            </a:r>
          </a:p>
          <a:p>
            <a:pPr>
              <a:lnSpc>
                <a:spcPct val="120000"/>
              </a:lnSpc>
            </a:pPr>
            <a:r>
              <a:rPr lang="en-GB" dirty="0"/>
              <a:t>A new choice!</a:t>
            </a:r>
          </a:p>
          <a:p>
            <a:pPr lvl="1">
              <a:lnSpc>
                <a:spcPct val="120000"/>
              </a:lnSpc>
            </a:pPr>
            <a:r>
              <a:rPr lang="en-GB" b="1" dirty="0"/>
              <a:t>Use live checking = live testing + checking collecting information for tooling</a:t>
            </a:r>
          </a:p>
          <a:p>
            <a:pPr lvl="1">
              <a:lnSpc>
                <a:spcPct val="120000"/>
              </a:lnSpc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738379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6B2CC-D661-4796-A04B-2FB0F957F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Tooling for Tensor Shapes: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B8BE8-9FAD-4225-9D36-131F11901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dirty="0"/>
              <a:t>Explaining and Using Deep Learning</a:t>
            </a:r>
          </a:p>
          <a:p>
            <a:pPr>
              <a:lnSpc>
                <a:spcPct val="120000"/>
              </a:lnSpc>
            </a:pPr>
            <a:endParaRPr lang="en-GB" dirty="0"/>
          </a:p>
          <a:p>
            <a:pPr>
              <a:lnSpc>
                <a:spcPct val="120000"/>
              </a:lnSpc>
            </a:pPr>
            <a:r>
              <a:rPr lang="en-GB" dirty="0"/>
              <a:t>Finding a shape bug</a:t>
            </a:r>
          </a:p>
        </p:txBody>
      </p:sp>
      <p:pic>
        <p:nvPicPr>
          <p:cNvPr id="5" name="vec">
            <a:hlinkClick r:id="" action="ppaction://media"/>
            <a:extLst>
              <a:ext uri="{FF2B5EF4-FFF2-40B4-BE49-F238E27FC236}">
                <a16:creationId xmlns:a16="http://schemas.microsoft.com/office/drawing/2014/main" id="{3411C23D-F3CD-4901-97D8-5AEA61BAC1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29058" y="2034381"/>
            <a:ext cx="5181600" cy="278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3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C7576F-FB04-4392-AC0B-17C6B3C02A8B}"/>
              </a:ext>
            </a:extLst>
          </p:cNvPr>
          <p:cNvSpPr/>
          <p:nvPr/>
        </p:nvSpPr>
        <p:spPr>
          <a:xfrm>
            <a:off x="1835727" y="2285128"/>
            <a:ext cx="8520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dirty="0">
                <a:solidFill>
                  <a:srgbClr val="000000"/>
                </a:solidFill>
                <a:latin typeface="Gill Sans MT" panose="020B0502020104020203"/>
              </a:rPr>
              <a:t>Part I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80A259-3986-495C-BB59-619C3BCF3582}"/>
              </a:ext>
            </a:extLst>
          </p:cNvPr>
          <p:cNvSpPr/>
          <p:nvPr/>
        </p:nvSpPr>
        <p:spPr>
          <a:xfrm>
            <a:off x="1835727" y="3429000"/>
            <a:ext cx="8520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hlinkClick r:id="rId2"/>
              </a:rPr>
              <a:t>fsprojects.github.io/Fabulous</a:t>
            </a: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9972151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6B2CC-D661-4796-A04B-2FB0F957F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Tooling for Tensor Shapes: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B8BE8-9FAD-4225-9D36-131F11901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dirty="0"/>
              <a:t>Explaining and Using Deep Learning</a:t>
            </a:r>
          </a:p>
          <a:p>
            <a:pPr>
              <a:lnSpc>
                <a:spcPct val="120000"/>
              </a:lnSpc>
            </a:pPr>
            <a:endParaRPr lang="en-GB" dirty="0"/>
          </a:p>
          <a:p>
            <a:pPr>
              <a:lnSpc>
                <a:spcPct val="120000"/>
              </a:lnSpc>
            </a:pPr>
            <a:r>
              <a:rPr lang="en-GB" dirty="0"/>
              <a:t>Finding a shape bug</a:t>
            </a:r>
          </a:p>
        </p:txBody>
      </p:sp>
      <p:pic>
        <p:nvPicPr>
          <p:cNvPr id="7" name="dnn">
            <a:hlinkClick r:id="" action="ppaction://media"/>
            <a:extLst>
              <a:ext uri="{FF2B5EF4-FFF2-40B4-BE49-F238E27FC236}">
                <a16:creationId xmlns:a16="http://schemas.microsoft.com/office/drawing/2014/main" id="{17BD62E3-C109-434B-ACDC-6A9E5BF603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808037"/>
            <a:ext cx="5181600" cy="604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49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6B2CC-D661-4796-A04B-2FB0F957F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Tooling for Tensor Shapes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B8BE8-9FAD-4225-9D36-131F11901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Results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Static </a:t>
            </a:r>
            <a:r>
              <a:rPr lang="en-GB" dirty="0" err="1"/>
              <a:t>TensorShape</a:t>
            </a:r>
            <a:r>
              <a:rPr lang="en-GB" dirty="0"/>
              <a:t> checking alone gets the interest of DNN experts.  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With this we are already world-leading in this area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Anecdotal: helps explain Deep Learning to 13 </a:t>
            </a:r>
            <a:r>
              <a:rPr lang="en-GB" dirty="0" err="1"/>
              <a:t>yr</a:t>
            </a:r>
            <a:r>
              <a:rPr lang="en-GB" dirty="0"/>
              <a:t> olds (my son)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It’s applied to Gen 2.0 models, but will work just as well with Gen 3.0</a:t>
            </a:r>
          </a:p>
          <a:p>
            <a:pPr>
              <a:lnSpc>
                <a:spcPct val="120000"/>
              </a:lnSpc>
            </a:pPr>
            <a:endParaRPr lang="en-GB" dirty="0"/>
          </a:p>
          <a:p>
            <a:pPr>
              <a:lnSpc>
                <a:spcPct val="120000"/>
              </a:lnSpc>
            </a:pPr>
            <a:r>
              <a:rPr lang="en-GB" dirty="0"/>
              <a:t>Aside: The </a:t>
            </a:r>
            <a:r>
              <a:rPr lang="en-GB" dirty="0" err="1"/>
              <a:t>LiveChecking</a:t>
            </a:r>
            <a:r>
              <a:rPr lang="en-GB" dirty="0"/>
              <a:t> technique has many potential applications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It’s not full types, but it doesn’t matter – it’s statically checked and tooled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Checking ML.NET schema in pipeline composition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Checking other DSLs</a:t>
            </a:r>
          </a:p>
        </p:txBody>
      </p:sp>
    </p:spTree>
    <p:extLst>
      <p:ext uri="{BB962C8B-B14F-4D97-AF65-F5344CB8AC3E}">
        <p14:creationId xmlns:p14="http://schemas.microsoft.com/office/powerpoint/2010/main" val="23466125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6B2CC-D661-4796-A04B-2FB0F957F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B8BE8-9FAD-4225-9D36-131F11901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endParaRPr lang="en-GB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GB" dirty="0"/>
              <a:t>This was experimental investigation, it’s my job.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en-GB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GB" dirty="0"/>
              <a:t>This is not remotely ready for production, I’m just having investigating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en-GB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GB" dirty="0"/>
              <a:t>Don’t let this disrupt your world view!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en-GB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GB" dirty="0"/>
              <a:t>To watch: </a:t>
            </a:r>
            <a:r>
              <a:rPr lang="en-GB" dirty="0" err="1"/>
              <a:t>SciSharp</a:t>
            </a:r>
            <a:r>
              <a:rPr lang="en-GB" dirty="0"/>
              <a:t>. We will switch to their TensorFlow.NET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16494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28BE8-6055-4FCB-9541-94CC28EB56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IMPROVING  F#</a:t>
            </a:r>
            <a:endParaRPr lang="en-GB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1E6A0F-BA5C-48CE-A0B5-4513CA9C7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r>
              <a:rPr lang="en-GB" dirty="0"/>
              <a:t>Don Syme, Phillip Carter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6673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F# 4.6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Currently in Preview and ships with VS 2019 GA</a:t>
            </a:r>
          </a:p>
          <a:p>
            <a:pPr lvl="1"/>
            <a:r>
              <a:rPr lang="en-US" dirty="0"/>
              <a:t>And corresponding .NET Core 2.1 and 2.2 updates</a:t>
            </a:r>
          </a:p>
          <a:p>
            <a:endParaRPr lang="en-US" dirty="0"/>
          </a:p>
          <a:p>
            <a:r>
              <a:rPr lang="en-US" dirty="0"/>
              <a:t>Anonymous Records</a:t>
            </a:r>
          </a:p>
          <a:p>
            <a:pPr lvl="1"/>
            <a:r>
              <a:rPr lang="en-US" dirty="0"/>
              <a:t>Supported in Fable too!</a:t>
            </a:r>
          </a:p>
          <a:p>
            <a:endParaRPr lang="en-US" dirty="0"/>
          </a:p>
          <a:p>
            <a:r>
              <a:rPr lang="en-US" dirty="0" err="1"/>
              <a:t>FSharp.Core</a:t>
            </a:r>
            <a:r>
              <a:rPr lang="en-US" dirty="0"/>
              <a:t> improvements</a:t>
            </a:r>
          </a:p>
          <a:p>
            <a:pPr lvl="1"/>
            <a:r>
              <a:rPr lang="en-US" dirty="0" err="1"/>
              <a:t>ValueOption</a:t>
            </a:r>
            <a:r>
              <a:rPr lang="en-US" dirty="0"/>
              <a:t> function parity</a:t>
            </a:r>
          </a:p>
        </p:txBody>
      </p:sp>
    </p:spTree>
    <p:extLst>
      <p:ext uri="{BB962C8B-B14F-4D97-AF65-F5344CB8AC3E}">
        <p14:creationId xmlns:p14="http://schemas.microsoft.com/office/powerpoint/2010/main" val="280886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F# 5.0 – Nullable reference types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8CBB4B51-B79B-418D-A532-4626D6E92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F# has little problem with nulls. C# has a massive problem.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Today:</a:t>
            </a:r>
          </a:p>
          <a:p>
            <a:pPr lvl="1"/>
            <a:r>
              <a:rPr lang="en-US" dirty="0"/>
              <a:t>F# types do not have null as a normal value. </a:t>
            </a:r>
          </a:p>
          <a:p>
            <a:pPr lvl="1"/>
            <a:r>
              <a:rPr lang="en-US" dirty="0"/>
              <a:t>.NET types do, but it is rare to encounter null values flowing out of .NET libraries.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C# is trying to make progress on this problem by adding “use-site </a:t>
            </a:r>
            <a:r>
              <a:rPr lang="en-US" dirty="0" err="1"/>
              <a:t>nullness</a:t>
            </a:r>
            <a:r>
              <a:rPr lang="en-US" dirty="0"/>
              <a:t> annotations”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.NET libraries will have </a:t>
            </a:r>
            <a:r>
              <a:rPr lang="en-US" dirty="0" err="1"/>
              <a:t>nullness</a:t>
            </a:r>
            <a:r>
              <a:rPr lang="en-US" dirty="0"/>
              <a:t> annotations.  We can make use of this</a:t>
            </a:r>
          </a:p>
        </p:txBody>
      </p:sp>
    </p:spTree>
    <p:extLst>
      <p:ext uri="{BB962C8B-B14F-4D97-AF65-F5344CB8AC3E}">
        <p14:creationId xmlns:p14="http://schemas.microsoft.com/office/powerpoint/2010/main" val="61807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F# 5.0 – Nullable reference types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8CBB4B51-B79B-418D-A532-4626D6E92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Design philosophy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Design for F# first. Make sure it “looks right” as an F# language feature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Keep F# simple. The feature will be rarely used in F#.  You will only use this feature when using .NET libraries and “null”.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This is a warning-level informational feature</a:t>
            </a:r>
            <a:r>
              <a:rPr lang="en-US" b="1" dirty="0"/>
              <a:t>.</a:t>
            </a:r>
            <a:r>
              <a:rPr lang="en-US" dirty="0"/>
              <a:t>  It is not a strong “soundness” feature, but a helpful aid. 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</a:rPr>
              <a:t>option</a:t>
            </a:r>
            <a:r>
              <a:rPr lang="en-US" dirty="0"/>
              <a:t>/</a:t>
            </a:r>
            <a:r>
              <a:rPr lang="en-US" dirty="0">
                <a:latin typeface="Consolas" panose="020B0609020204030204" pitchFamily="49" charset="0"/>
              </a:rPr>
              <a:t>Some</a:t>
            </a:r>
            <a:r>
              <a:rPr lang="en-US" dirty="0"/>
              <a:t>/</a:t>
            </a:r>
            <a:r>
              <a:rPr lang="en-US" dirty="0">
                <a:latin typeface="Consolas" panose="020B0609020204030204" pitchFamily="49" charset="0"/>
              </a:rPr>
              <a:t>None</a:t>
            </a:r>
            <a:r>
              <a:rPr lang="en-US" dirty="0"/>
              <a:t> remains the normal way to represent missing information in F#. 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Warnings only activated for new projects (</a:t>
            </a:r>
            <a:r>
              <a:rPr lang="en-US" dirty="0">
                <a:latin typeface="Consolas" panose="020B0609020204030204" pitchFamily="49" charset="0"/>
              </a:rPr>
              <a:t>/langversion:5.0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8845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F# 5.0 – Nullable reference types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E839E0-93A9-4E58-81A3-1D1327B47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Constructs: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4CE887-D8DC-4B48-A1E2-1E0B75DE2439}"/>
              </a:ext>
            </a:extLst>
          </p:cNvPr>
          <p:cNvSpPr txBox="1"/>
          <p:nvPr/>
        </p:nvSpPr>
        <p:spPr>
          <a:xfrm>
            <a:off x="3033518" y="2749114"/>
            <a:ext cx="8193805" cy="33855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string?    - has null as a normal value</a:t>
            </a:r>
          </a:p>
          <a:p>
            <a:pPr algn="l"/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string     - does not have null as a normal value</a:t>
            </a:r>
          </a:p>
          <a:p>
            <a:pPr algn="l"/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  <a:p>
            <a:pPr algn="l"/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let s1 : string = null   // warning</a:t>
            </a:r>
          </a:p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let s2 : string? = if today then "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abc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" else null // ok</a:t>
            </a:r>
          </a:p>
          <a:p>
            <a:pPr algn="l"/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match s with </a:t>
            </a:r>
          </a:p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|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NonNull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 v -&gt; …</a:t>
            </a:r>
          </a:p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| null -&gt;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8B4346-44B9-4280-BD8E-8779A467C30A}"/>
              </a:ext>
            </a:extLst>
          </p:cNvPr>
          <p:cNvSpPr txBox="1"/>
          <p:nvPr/>
        </p:nvSpPr>
        <p:spPr>
          <a:xfrm>
            <a:off x="846501" y="2344258"/>
            <a:ext cx="54991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Types: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58A33B-21EF-422B-B8A9-2F8700154CCD}"/>
              </a:ext>
            </a:extLst>
          </p:cNvPr>
          <p:cNvSpPr txBox="1"/>
          <p:nvPr/>
        </p:nvSpPr>
        <p:spPr>
          <a:xfrm>
            <a:off x="846501" y="3868213"/>
            <a:ext cx="54991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Introduction: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9FD9FE-9054-4432-A18E-29F24A2D7097}"/>
              </a:ext>
            </a:extLst>
          </p:cNvPr>
          <p:cNvSpPr txBox="1"/>
          <p:nvPr/>
        </p:nvSpPr>
        <p:spPr>
          <a:xfrm>
            <a:off x="782085" y="5001434"/>
            <a:ext cx="54991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Elimination:</a:t>
            </a:r>
          </a:p>
        </p:txBody>
      </p:sp>
    </p:spTree>
    <p:extLst>
      <p:ext uri="{BB962C8B-B14F-4D97-AF65-F5344CB8AC3E}">
        <p14:creationId xmlns:p14="http://schemas.microsoft.com/office/powerpoint/2010/main" val="73643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F# 5.0 – Nullable reference types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8CBB4B51-B79B-418D-A532-4626D6E92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Refinements, see RFC</a:t>
            </a:r>
          </a:p>
          <a:p>
            <a:endParaRPr lang="en-US" sz="2800" dirty="0"/>
          </a:p>
          <a:p>
            <a:pPr marL="685800" indent="-457200">
              <a:buFont typeface="+mj-lt"/>
              <a:buAutoNum type="arabicPeriod"/>
            </a:pPr>
            <a:r>
              <a:rPr lang="en-US" sz="2800" dirty="0"/>
              <a:t>Library functions </a:t>
            </a:r>
            <a:r>
              <a:rPr lang="en-US" sz="2800" dirty="0" err="1">
                <a:latin typeface="Consolas" panose="020B0609020204030204" pitchFamily="49" charset="0"/>
              </a:rPr>
              <a:t>withNull</a:t>
            </a:r>
            <a:r>
              <a:rPr lang="en-US" sz="2800" dirty="0"/>
              <a:t>, </a:t>
            </a:r>
            <a:r>
              <a:rPr lang="en-US" sz="2800" dirty="0" err="1">
                <a:latin typeface="Consolas" panose="020B0609020204030204" pitchFamily="49" charset="0"/>
              </a:rPr>
              <a:t>isNull</a:t>
            </a:r>
            <a:r>
              <a:rPr lang="en-US" sz="2800" dirty="0"/>
              <a:t>, </a:t>
            </a:r>
            <a:r>
              <a:rPr lang="en-US" sz="2800" dirty="0" err="1">
                <a:latin typeface="Consolas" panose="020B0609020204030204" pitchFamily="49" charset="0"/>
              </a:rPr>
              <a:t>nonNull</a:t>
            </a:r>
            <a:r>
              <a:rPr lang="en-US" sz="2800" dirty="0"/>
              <a:t> and more</a:t>
            </a:r>
          </a:p>
          <a:p>
            <a:pPr marL="914400" lvl="1" indent="-457200">
              <a:buFont typeface="+mj-lt"/>
              <a:buAutoNum type="arabicPeriod"/>
            </a:pPr>
            <a:endParaRPr lang="en-US" sz="2400" dirty="0"/>
          </a:p>
          <a:p>
            <a:pPr marL="685800" indent="-457200">
              <a:buFont typeface="+mj-lt"/>
              <a:buAutoNum type="arabicPeriod"/>
            </a:pPr>
            <a:r>
              <a:rPr lang="en-US" sz="2800" dirty="0"/>
              <a:t>“Ambivalence” for types coming from non-annotated .NET assemblies</a:t>
            </a:r>
          </a:p>
          <a:p>
            <a:pPr marL="914400" lvl="1" indent="-457200">
              <a:buFont typeface="+mj-lt"/>
              <a:buAutoNum type="arabicPeriod"/>
            </a:pPr>
            <a:endParaRPr lang="en-US" sz="2400" dirty="0"/>
          </a:p>
          <a:p>
            <a:pPr marL="685800" indent="-457200">
              <a:buFont typeface="+mj-lt"/>
              <a:buAutoNum type="arabicPeriod"/>
            </a:pPr>
            <a:r>
              <a:rPr lang="en-US" sz="2800" dirty="0"/>
              <a:t>“obj” is always ambivalent</a:t>
            </a:r>
          </a:p>
          <a:p>
            <a:pPr marL="685800" indent="-457200">
              <a:buFont typeface="+mj-lt"/>
              <a:buAutoNum type="arabicPeriod"/>
            </a:pPr>
            <a:endParaRPr lang="en-US" sz="2800" dirty="0"/>
          </a:p>
          <a:p>
            <a:pPr marL="685800" indent="-457200">
              <a:buFont typeface="+mj-lt"/>
              <a:buAutoNum type="arabicPeriod"/>
            </a:pPr>
            <a:r>
              <a:rPr lang="en-US" sz="2800" dirty="0"/>
              <a:t>Possible simpler ways to eliminate</a:t>
            </a:r>
          </a:p>
          <a:p>
            <a:pPr marL="457200" lvl="1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8383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F# 5.0 – other things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8CBB4B51-B79B-418D-A532-4626D6E92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Possible items:</a:t>
            </a:r>
          </a:p>
          <a:p>
            <a:endParaRPr lang="en-US" sz="2400" dirty="0"/>
          </a:p>
          <a:p>
            <a:pPr marL="685800" indent="-457200">
              <a:buFont typeface="+mj-lt"/>
              <a:buAutoNum type="arabicPeriod"/>
            </a:pPr>
            <a:r>
              <a:rPr lang="en-US" sz="2400" dirty="0"/>
              <a:t>FS-1070: Relax indentation warnings</a:t>
            </a:r>
          </a:p>
          <a:p>
            <a:pPr marL="685800" indent="-457200">
              <a:buFont typeface="+mj-lt"/>
              <a:buAutoNum type="arabicPeriod"/>
            </a:pPr>
            <a:r>
              <a:rPr lang="en-US" sz="2400" dirty="0"/>
              <a:t>FS-1043: Extension methods visible to trait constraints</a:t>
            </a:r>
          </a:p>
          <a:p>
            <a:pPr marL="685800" indent="-457200">
              <a:buFont typeface="+mj-lt"/>
              <a:buAutoNum type="arabicPeriod"/>
            </a:pPr>
            <a:r>
              <a:rPr lang="en-US" sz="2400" dirty="0"/>
              <a:t>FS-1069: </a:t>
            </a:r>
            <a:r>
              <a:rPr lang="en-US" sz="2400" dirty="0" err="1"/>
              <a:t>Implict</a:t>
            </a:r>
            <a:r>
              <a:rPr lang="en-US" sz="2400" dirty="0"/>
              <a:t> yields (for Fable and Fabulous)</a:t>
            </a:r>
          </a:p>
          <a:p>
            <a:pPr marL="685800" indent="-457200">
              <a:buFont typeface="+mj-lt"/>
              <a:buAutoNum type="arabicPeriod"/>
            </a:pPr>
            <a:r>
              <a:rPr lang="en-US" sz="2400" dirty="0"/>
              <a:t>FS-1068: Open static classes (for Fable, Fabulous and Spark)</a:t>
            </a:r>
          </a:p>
          <a:p>
            <a:pPr marL="685800" indent="-457200">
              <a:buFont typeface="+mj-lt"/>
              <a:buAutoNum type="arabicPeriod"/>
            </a:pPr>
            <a:r>
              <a:rPr lang="en-US" sz="2400" dirty="0"/>
              <a:t>FS-1003: </a:t>
            </a:r>
            <a:r>
              <a:rPr lang="en-US" sz="2400" dirty="0" err="1"/>
              <a:t>nameof</a:t>
            </a:r>
            <a:r>
              <a:rPr lang="en-US" sz="2400" dirty="0"/>
              <a:t> operator</a:t>
            </a:r>
          </a:p>
          <a:p>
            <a:pPr marL="685800" indent="-457200">
              <a:buFont typeface="+mj-lt"/>
              <a:buAutoNum type="arabicPeriod"/>
            </a:pPr>
            <a:r>
              <a:rPr lang="en-US" sz="2400" dirty="0"/>
              <a:t>FS-1071: Witness passing info in quotations (for Fable and “F# for AI Models”)</a:t>
            </a:r>
          </a:p>
          <a:p>
            <a:pPr marL="685800" indent="-457200">
              <a:buFont typeface="+mj-lt"/>
              <a:buAutoNum type="arabicPeriod"/>
            </a:pPr>
            <a:r>
              <a:rPr lang="en-US" sz="2400" dirty="0"/>
              <a:t>FS-1063: </a:t>
            </a:r>
            <a:r>
              <a:rPr lang="en-US" sz="2400" dirty="0" err="1"/>
              <a:t>Applicatives</a:t>
            </a:r>
            <a:r>
              <a:rPr lang="en-US" sz="2400" dirty="0"/>
              <a:t> syntax in computation expressions “let! … and! …”</a:t>
            </a:r>
          </a:p>
          <a:p>
            <a:pPr marL="685800" indent="-457200">
              <a:buFont typeface="+mj-lt"/>
              <a:buAutoNum type="arabicPeriod"/>
            </a:pPr>
            <a:r>
              <a:rPr lang="en-US" sz="2400" dirty="0"/>
              <a:t>FS-1056: Overloads of custom operators in computation expressions</a:t>
            </a:r>
          </a:p>
        </p:txBody>
      </p:sp>
    </p:spTree>
    <p:extLst>
      <p:ext uri="{BB962C8B-B14F-4D97-AF65-F5344CB8AC3E}">
        <p14:creationId xmlns:p14="http://schemas.microsoft.com/office/powerpoint/2010/main" val="186314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93" y="928047"/>
            <a:ext cx="10890913" cy="5641041"/>
          </a:xfrm>
        </p:spPr>
        <p:txBody>
          <a:bodyPr>
            <a:normAutofit fontScale="55000" lnSpcReduction="20000"/>
          </a:bodyPr>
          <a:lstStyle/>
          <a:p>
            <a:r>
              <a:rPr lang="en-GB" dirty="0" err="1"/>
              <a:t>Timothé</a:t>
            </a:r>
            <a:r>
              <a:rPr lang="en-GB" dirty="0"/>
              <a:t> </a:t>
            </a:r>
            <a:r>
              <a:rPr lang="en-GB" dirty="0" err="1"/>
              <a:t>Larivière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co-maintainer on Fabulous, author of </a:t>
            </a:r>
            <a:r>
              <a:rPr lang="en-GB" dirty="0" err="1"/>
              <a:t>ElmishContacts</a:t>
            </a:r>
            <a:r>
              <a:rPr lang="en-GB" dirty="0"/>
              <a:t> and </a:t>
            </a:r>
            <a:r>
              <a:rPr lang="en-GB" dirty="0" err="1"/>
              <a:t>ElmishPlanets</a:t>
            </a:r>
            <a:r>
              <a:rPr lang="en-GB" dirty="0"/>
              <a:t> demos</a:t>
            </a:r>
          </a:p>
          <a:p>
            <a:r>
              <a:rPr lang="en-GB" dirty="0"/>
              <a:t>Jim Bennett</a:t>
            </a:r>
          </a:p>
          <a:p>
            <a:pPr lvl="1"/>
            <a:r>
              <a:rPr lang="en-GB" dirty="0"/>
              <a:t>will talk a bit about using Fabulous and give a demo</a:t>
            </a:r>
          </a:p>
          <a:p>
            <a:r>
              <a:rPr lang="en-GB" dirty="0"/>
              <a:t>Frank Krueger</a:t>
            </a:r>
          </a:p>
          <a:p>
            <a:pPr lvl="1"/>
            <a:r>
              <a:rPr lang="en-GB" dirty="0" err="1"/>
              <a:t>ImmutableUI</a:t>
            </a:r>
            <a:r>
              <a:rPr lang="en-GB" dirty="0"/>
              <a:t> was inspiration and initial partial list of </a:t>
            </a:r>
            <a:r>
              <a:rPr lang="en-GB" dirty="0" err="1"/>
              <a:t>Xamarin.Core</a:t>
            </a:r>
            <a:r>
              <a:rPr lang="en-GB" dirty="0"/>
              <a:t> bindings</a:t>
            </a:r>
          </a:p>
          <a:p>
            <a:r>
              <a:rPr lang="en-GB" dirty="0"/>
              <a:t>Boris D.  (</a:t>
            </a:r>
            <a:r>
              <a:rPr lang="en-GB" dirty="0" err="1"/>
              <a:t>github</a:t>
            </a:r>
            <a:r>
              <a:rPr lang="en-GB" dirty="0"/>
              <a:t> @</a:t>
            </a:r>
            <a:r>
              <a:rPr lang="en-GB" dirty="0" err="1"/>
              <a:t>dboris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authored “</a:t>
            </a:r>
            <a:r>
              <a:rPr lang="en-GB" dirty="0" err="1"/>
              <a:t>Elmish.Forms</a:t>
            </a:r>
            <a:r>
              <a:rPr lang="en-GB" dirty="0"/>
              <a:t>” (“half-</a:t>
            </a:r>
            <a:r>
              <a:rPr lang="en-GB" dirty="0" err="1"/>
              <a:t>elmish</a:t>
            </a:r>
            <a:r>
              <a:rPr lang="en-GB" dirty="0"/>
              <a:t>” for static views only)</a:t>
            </a:r>
          </a:p>
          <a:p>
            <a:r>
              <a:rPr lang="en-GB" dirty="0"/>
              <a:t>Jason Imison</a:t>
            </a:r>
          </a:p>
          <a:p>
            <a:pPr lvl="1"/>
            <a:r>
              <a:rPr lang="en-GB" dirty="0"/>
              <a:t>F# in Visual Studio for Mac and Xamarin</a:t>
            </a:r>
          </a:p>
          <a:p>
            <a:r>
              <a:rPr lang="en-GB" dirty="0"/>
              <a:t>Eugene </a:t>
            </a:r>
            <a:r>
              <a:rPr lang="en-GB" dirty="0" err="1"/>
              <a:t>Tolmachev</a:t>
            </a:r>
            <a:endParaRPr lang="en-GB" dirty="0"/>
          </a:p>
          <a:p>
            <a:pPr lvl="1"/>
            <a:r>
              <a:rPr lang="en-GB" dirty="0"/>
              <a:t>Creator or “</a:t>
            </a:r>
            <a:r>
              <a:rPr lang="en-GB" dirty="0" err="1"/>
              <a:t>Elmish</a:t>
            </a:r>
            <a:r>
              <a:rPr lang="en-GB" dirty="0"/>
              <a:t>” for Fable, used for WPF and others</a:t>
            </a:r>
          </a:p>
          <a:p>
            <a:r>
              <a:rPr lang="en-GB" dirty="0"/>
              <a:t>Justin Sacks and others</a:t>
            </a:r>
          </a:p>
          <a:p>
            <a:pPr lvl="1"/>
            <a:r>
              <a:rPr lang="en-GB" dirty="0"/>
              <a:t>Creators of “</a:t>
            </a:r>
            <a:r>
              <a:rPr lang="en-GB" dirty="0" err="1"/>
              <a:t>Elmish.WPF</a:t>
            </a:r>
            <a:r>
              <a:rPr lang="en-GB" dirty="0"/>
              <a:t>” (“half-</a:t>
            </a:r>
            <a:r>
              <a:rPr lang="en-GB" dirty="0" err="1"/>
              <a:t>elmish</a:t>
            </a:r>
            <a:r>
              <a:rPr lang="en-GB" dirty="0"/>
              <a:t>” for static views only)</a:t>
            </a:r>
          </a:p>
          <a:p>
            <a:r>
              <a:rPr lang="en-GB" dirty="0"/>
              <a:t>Alfonso, Maxime, Steffen and many others</a:t>
            </a:r>
          </a:p>
          <a:p>
            <a:pPr lvl="1"/>
            <a:r>
              <a:rPr lang="en-GB" dirty="0"/>
              <a:t>The Fable gang</a:t>
            </a:r>
          </a:p>
          <a:p>
            <a:endParaRPr lang="en-GB" dirty="0"/>
          </a:p>
        </p:txBody>
      </p:sp>
      <p:pic>
        <p:nvPicPr>
          <p:cNvPr id="6146" name="Picture 2" descr="@2sComplement">
            <a:extLst>
              <a:ext uri="{FF2B5EF4-FFF2-40B4-BE49-F238E27FC236}">
                <a16:creationId xmlns:a16="http://schemas.microsoft.com/office/drawing/2014/main" id="{58C108A8-5379-4DD3-967B-E60180FBA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394" y="4437234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@forki">
            <a:extLst>
              <a:ext uri="{FF2B5EF4-FFF2-40B4-BE49-F238E27FC236}">
                <a16:creationId xmlns:a16="http://schemas.microsoft.com/office/drawing/2014/main" id="{E2A998E0-3E35-4B21-BA89-97EF7E09D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365" y="5510853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avatars1.githubusercontent.com/u/6429007?s=460&amp;v=4">
            <a:extLst>
              <a:ext uri="{FF2B5EF4-FFF2-40B4-BE49-F238E27FC236}">
                <a16:creationId xmlns:a16="http://schemas.microsoft.com/office/drawing/2014/main" id="{D1089BA5-F0D5-4CF6-838F-D41475B67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593" y="1173783"/>
            <a:ext cx="838201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@et1975">
            <a:extLst>
              <a:ext uri="{FF2B5EF4-FFF2-40B4-BE49-F238E27FC236}">
                <a16:creationId xmlns:a16="http://schemas.microsoft.com/office/drawing/2014/main" id="{DF1BA689-0F54-4EFA-BB51-FA5265C12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394" y="3339035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@alfonsogarciacaro">
            <a:extLst>
              <a:ext uri="{FF2B5EF4-FFF2-40B4-BE49-F238E27FC236}">
                <a16:creationId xmlns:a16="http://schemas.microsoft.com/office/drawing/2014/main" id="{7C077D3F-88D8-44E6-8CAC-AE5E0D35A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594" y="5517173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https://avatars1.githubusercontent.com/u/667194?s=460&amp;v=4">
            <a:extLst>
              <a:ext uri="{FF2B5EF4-FFF2-40B4-BE49-F238E27FC236}">
                <a16:creationId xmlns:a16="http://schemas.microsoft.com/office/drawing/2014/main" id="{92C59F6E-53CD-46C2-B8FC-29226DE7C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392" y="2239710"/>
            <a:ext cx="838201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https://avatars0.githubusercontent.com/u/1710385?s=460&amp;v=4">
            <a:extLst>
              <a:ext uri="{FF2B5EF4-FFF2-40B4-BE49-F238E27FC236}">
                <a16:creationId xmlns:a16="http://schemas.microsoft.com/office/drawing/2014/main" id="{4A47D54E-4A00-4CDD-B677-EFEA73D57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895" y="1173783"/>
            <a:ext cx="838201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1201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28BE8-6055-4FCB-9541-94CC28EB56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DELIVERING  F#</a:t>
            </a:r>
            <a:endParaRPr lang="en-GB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1E6A0F-BA5C-48CE-A0B5-4513CA9C7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r>
              <a:rPr lang="en-GB" dirty="0"/>
              <a:t>A Chat with Phillip Carter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07421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Delivering </a:t>
            </a:r>
            <a:r>
              <a:rPr lang="en-US" dirty="0" err="1">
                <a:solidFill>
                  <a:schemeClr val="tx1"/>
                </a:solidFill>
              </a:rPr>
              <a:t>f#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8CBB4B51-B79B-418D-A532-4626D6E92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Topics:</a:t>
            </a:r>
          </a:p>
          <a:p>
            <a:pPr marL="0" indent="0">
              <a:buNone/>
            </a:pPr>
            <a:endParaRPr lang="en-US" sz="2400" dirty="0"/>
          </a:p>
          <a:p>
            <a:pPr marL="685800" indent="-457200">
              <a:buFont typeface="+mj-lt"/>
              <a:buAutoNum type="arabicPeriod"/>
            </a:pPr>
            <a:r>
              <a:rPr lang="en-US" sz="2400" dirty="0"/>
              <a:t>Delivery in .NET SDK 2.1, 2.2</a:t>
            </a:r>
          </a:p>
          <a:p>
            <a:pPr marL="685800" indent="-457200">
              <a:buFont typeface="+mj-lt"/>
              <a:buAutoNum type="arabicPeriod"/>
            </a:pPr>
            <a:endParaRPr lang="en-US" sz="2400" dirty="0"/>
          </a:p>
          <a:p>
            <a:pPr marL="685800" indent="-457200">
              <a:buFont typeface="+mj-lt"/>
              <a:buAutoNum type="arabicPeriod"/>
            </a:pPr>
            <a:r>
              <a:rPr lang="en-US" sz="2400" dirty="0" err="1"/>
              <a:t>FSharp.Compiler.Service</a:t>
            </a:r>
            <a:r>
              <a:rPr lang="en-US" sz="2400" dirty="0"/>
              <a:t> and Fable up-to-date and community delivered. Mono lagging a little.</a:t>
            </a:r>
          </a:p>
          <a:p>
            <a:pPr marL="685800" indent="-457200">
              <a:buFont typeface="+mj-lt"/>
              <a:buAutoNum type="arabicPeriod"/>
            </a:pPr>
            <a:endParaRPr lang="en-US" sz="2400" dirty="0"/>
          </a:p>
          <a:p>
            <a:pPr marL="685800" indent="-457200">
              <a:buFont typeface="+mj-lt"/>
              <a:buAutoNum type="arabicPeriod"/>
            </a:pPr>
            <a:r>
              <a:rPr lang="en-US" sz="2400" dirty="0"/>
              <a:t>Towards Visual Studio 2019</a:t>
            </a:r>
          </a:p>
          <a:p>
            <a:pPr marL="685800" indent="-457200">
              <a:buFont typeface="+mj-lt"/>
              <a:buAutoNum type="arabicPeriod"/>
            </a:pPr>
            <a:endParaRPr lang="en-US" sz="2400" dirty="0"/>
          </a:p>
          <a:p>
            <a:pPr marL="685800" indent="-457200">
              <a:buFont typeface="+mj-lt"/>
              <a:buAutoNum type="arabicPeriod"/>
            </a:pPr>
            <a:r>
              <a:rPr lang="en-US" sz="2400" dirty="0"/>
              <a:t>Towards .NET SDK 3.0</a:t>
            </a:r>
          </a:p>
          <a:p>
            <a:pPr marL="685800" indent="-457200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3119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Get it on Google Play">
            <a:extLst>
              <a:ext uri="{FF2B5EF4-FFF2-40B4-BE49-F238E27FC236}">
                <a16:creationId xmlns:a16="http://schemas.microsoft.com/office/drawing/2014/main" id="{90A1DB22-A6A0-437B-A7AE-F356B9067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39" y="3736492"/>
            <a:ext cx="2756636" cy="106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me">
            <a:extLst>
              <a:ext uri="{FF2B5EF4-FFF2-40B4-BE49-F238E27FC236}">
                <a16:creationId xmlns:a16="http://schemas.microsoft.com/office/drawing/2014/main" id="{57570A8E-CFF6-46AF-91E5-E927A891A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159" y="643466"/>
            <a:ext cx="2576616" cy="557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https://user-images.githubusercontent.com/7204669/39318922-57c95174-4977-11e8-94a9-cc385101ce5d.png">
            <a:extLst>
              <a:ext uri="{FF2B5EF4-FFF2-40B4-BE49-F238E27FC236}">
                <a16:creationId xmlns:a16="http://schemas.microsoft.com/office/drawing/2014/main" id="{BC668F34-D8DA-4F31-8F0F-6190C9966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061" y="466485"/>
            <a:ext cx="1476372" cy="262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Image result for get it on app store logo">
            <a:extLst>
              <a:ext uri="{FF2B5EF4-FFF2-40B4-BE49-F238E27FC236}">
                <a16:creationId xmlns:a16="http://schemas.microsoft.com/office/drawing/2014/main" id="{31109EC3-3EC8-4958-B2C3-6EA3A58B5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76" y="5248937"/>
            <a:ext cx="2544203" cy="87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ap">
            <a:extLst>
              <a:ext uri="{FF2B5EF4-FFF2-40B4-BE49-F238E27FC236}">
                <a16:creationId xmlns:a16="http://schemas.microsoft.com/office/drawing/2014/main" id="{54E5407D-8877-4339-9901-E48478481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9388" y="3482692"/>
            <a:ext cx="1222846" cy="264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https://camo.githubusercontent.com/21cb93d21e08fd6b4e41d887f12e98216b9d0d25/68747470733a2f2f6c696e6b6d616b65722e6974756e65732e6170706c652e636f6d2f6173736574732f7368617265642f6261646765732f656e2d75732f61707073746f72652d6c72672e737667">
            <a:extLst>
              <a:ext uri="{FF2B5EF4-FFF2-40B4-BE49-F238E27FC236}">
                <a16:creationId xmlns:a16="http://schemas.microsoft.com/office/drawing/2014/main" id="{CE70D789-D831-4B0D-B3BC-D18EC4F41C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AutoShape 10" descr="https://camo.githubusercontent.com/21cb93d21e08fd6b4e41d887f12e98216b9d0d25/68747470733a2f2f6c696e6b6d616b65722e6974756e65732e6170706c652e636f6d2f6173736574732f7368617265642f6261646765732f656e2d75732f61707073746f72652d6c72672e737667">
            <a:extLst>
              <a:ext uri="{FF2B5EF4-FFF2-40B4-BE49-F238E27FC236}">
                <a16:creationId xmlns:a16="http://schemas.microsoft.com/office/drawing/2014/main" id="{2C35B576-8105-4E53-B0DB-578F402039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833658" cy="383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22" name="Picture 4" descr="Home">
            <a:extLst>
              <a:ext uri="{FF2B5EF4-FFF2-40B4-BE49-F238E27FC236}">
                <a16:creationId xmlns:a16="http://schemas.microsoft.com/office/drawing/2014/main" id="{C77A44A6-71AD-4D80-9C7B-9EBB658FC4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354" y="643466"/>
            <a:ext cx="2612332" cy="53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Image result for images tictactoe elmish">
            <a:extLst>
              <a:ext uri="{FF2B5EF4-FFF2-40B4-BE49-F238E27FC236}">
                <a16:creationId xmlns:a16="http://schemas.microsoft.com/office/drawing/2014/main" id="{99B76EFD-E2B9-4763-AD87-B6117215D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44" y="379507"/>
            <a:ext cx="2824531" cy="279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344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Early F# embraced </a:t>
            </a:r>
            <a:r>
              <a:rPr lang="en-GB" u="sng" dirty="0"/>
              <a:t>functional programming</a:t>
            </a:r>
            <a:r>
              <a:rPr lang="en-GB" dirty="0"/>
              <a:t> but lacked opinion on </a:t>
            </a:r>
            <a:r>
              <a:rPr lang="en-GB" u="sng" dirty="0"/>
              <a:t>functional app development</a:t>
            </a:r>
            <a:r>
              <a:rPr lang="en-GB" dirty="0"/>
              <a:t>   </a:t>
            </a:r>
          </a:p>
          <a:p>
            <a:endParaRPr lang="en-GB" sz="2800" dirty="0"/>
          </a:p>
          <a:p>
            <a:r>
              <a:rPr lang="en-GB" dirty="0"/>
              <a:t>Fable solves this for Web Development</a:t>
            </a:r>
          </a:p>
          <a:p>
            <a:endParaRPr lang="en-GB" dirty="0"/>
          </a:p>
          <a:p>
            <a:r>
              <a:rPr lang="en-GB" dirty="0"/>
              <a:t>F# developers also need to be able to go mobile.</a:t>
            </a:r>
          </a:p>
          <a:p>
            <a:endParaRPr lang="en-GB" sz="1800" dirty="0"/>
          </a:p>
          <a:p>
            <a:r>
              <a:rPr lang="en-GB" dirty="0"/>
              <a:t>One question in 2018: Can we make Xamarin a </a:t>
            </a:r>
            <a:r>
              <a:rPr lang="en-GB" b="1" dirty="0"/>
              <a:t>simple</a:t>
            </a:r>
            <a:r>
              <a:rPr lang="en-GB" dirty="0"/>
              <a:t> and </a:t>
            </a:r>
            <a:r>
              <a:rPr lang="en-GB" b="1" dirty="0"/>
              <a:t>compelling</a:t>
            </a:r>
            <a:r>
              <a:rPr lang="en-GB" dirty="0"/>
              <a:t> for F# app development?</a:t>
            </a:r>
          </a:p>
        </p:txBody>
      </p:sp>
    </p:spTree>
    <p:extLst>
      <p:ext uri="{BB962C8B-B14F-4D97-AF65-F5344CB8AC3E}">
        <p14:creationId xmlns:p14="http://schemas.microsoft.com/office/powerpoint/2010/main" val="252846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PROBLEM WITH XAML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A core problem: </a:t>
            </a:r>
            <a:r>
              <a:rPr lang="en-GB" sz="2800" dirty="0" err="1"/>
              <a:t>Xaml</a:t>
            </a:r>
            <a:endParaRPr lang="en-GB" sz="2800" dirty="0"/>
          </a:p>
          <a:p>
            <a:pPr lvl="1"/>
            <a:endParaRPr lang="en-GB" dirty="0"/>
          </a:p>
          <a:p>
            <a:pPr lvl="1"/>
            <a:r>
              <a:rPr lang="en-GB" dirty="0" err="1"/>
              <a:t>Xaml</a:t>
            </a:r>
            <a:r>
              <a:rPr lang="en-GB" dirty="0"/>
              <a:t> assumes “designers” will “sliced off” UI from code into a separate DSL.</a:t>
            </a:r>
          </a:p>
          <a:p>
            <a:pPr lvl="1"/>
            <a:endParaRPr lang="en-GB" dirty="0"/>
          </a:p>
          <a:p>
            <a:pPr lvl="1"/>
            <a:r>
              <a:rPr lang="en-GB" dirty="0" err="1"/>
              <a:t>Xaml</a:t>
            </a:r>
            <a:r>
              <a:rPr lang="en-GB" dirty="0"/>
              <a:t> is </a:t>
            </a:r>
            <a:r>
              <a:rPr lang="en-GB" b="1" dirty="0"/>
              <a:t>static</a:t>
            </a:r>
            <a:r>
              <a:rPr lang="en-GB" dirty="0"/>
              <a:t>, with </a:t>
            </a:r>
            <a:r>
              <a:rPr lang="en-GB" b="1" dirty="0"/>
              <a:t>layers of complexity </a:t>
            </a:r>
            <a:r>
              <a:rPr lang="en-GB" dirty="0"/>
              <a:t>(e.g. templating), and </a:t>
            </a:r>
            <a:r>
              <a:rPr lang="en-GB" b="1" dirty="0"/>
              <a:t>code-like constructs</a:t>
            </a:r>
            <a:r>
              <a:rPr lang="en-GB" dirty="0"/>
              <a:t> (behaviours, convertors), and requires </a:t>
            </a:r>
            <a:r>
              <a:rPr lang="en-GB" b="1" dirty="0"/>
              <a:t>complex designer tooling </a:t>
            </a:r>
            <a:r>
              <a:rPr lang="en-GB" dirty="0"/>
              <a:t>(which often fails).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Separating the UI is fine, but do we really need a separate language to do it?</a:t>
            </a:r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630584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PROBLEM WITH XAML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64FACD-CEA3-4E99-AEEF-577BCADA9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9B2E73-2B45-407F-BD4D-CF8591A5E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1885950"/>
            <a:ext cx="1082992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79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9508</TotalTime>
  <Words>3154</Words>
  <Application>Microsoft Office PowerPoint</Application>
  <PresentationFormat>Widescreen</PresentationFormat>
  <Paragraphs>504</Paragraphs>
  <Slides>51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Arial</vt:lpstr>
      <vt:lpstr>Calibri</vt:lpstr>
      <vt:lpstr>Calibri Light</vt:lpstr>
      <vt:lpstr>Consolas</vt:lpstr>
      <vt:lpstr>Gill Sans MT</vt:lpstr>
      <vt:lpstr>Open Sans Extrabold</vt:lpstr>
      <vt:lpstr>Segoe UI</vt:lpstr>
      <vt:lpstr>Office Theme</vt:lpstr>
      <vt:lpstr>Parcel</vt:lpstr>
      <vt:lpstr>Applying F#, Improving F#, delivering F#</vt:lpstr>
      <vt:lpstr>SUMMARY</vt:lpstr>
      <vt:lpstr>PART I - APPLYING F# TO MOBILE</vt:lpstr>
      <vt:lpstr>PowerPoint Presentation</vt:lpstr>
      <vt:lpstr>thanks</vt:lpstr>
      <vt:lpstr>PowerPoint Presentation</vt:lpstr>
      <vt:lpstr>The context</vt:lpstr>
      <vt:lpstr>THE PROBLEM WITH XAML</vt:lpstr>
      <vt:lpstr>THE PROBLEM WITH XAML</vt:lpstr>
      <vt:lpstr>THE PROBLEM WITH XAML</vt:lpstr>
      <vt:lpstr>INSPIRATION</vt:lpstr>
      <vt:lpstr>THE NEED</vt:lpstr>
      <vt:lpstr>A SIMPLE FABULOUS APP</vt:lpstr>
      <vt:lpstr>Getting started</vt:lpstr>
      <vt:lpstr>The VIEW DSL</vt:lpstr>
      <vt:lpstr>The VIEW DSL</vt:lpstr>
      <vt:lpstr>The VIEW DSL</vt:lpstr>
      <vt:lpstr>The VIEW DSL</vt:lpstr>
      <vt:lpstr>The VIEW DSL</vt:lpstr>
      <vt:lpstr>Further topics</vt:lpstr>
      <vt:lpstr>Making it efficient</vt:lpstr>
      <vt:lpstr>Making it efficient</vt:lpstr>
      <vt:lpstr>Making it efficient</vt:lpstr>
      <vt:lpstr>ELMISH CONTACTS</vt:lpstr>
      <vt:lpstr>LEARN!</vt:lpstr>
      <vt:lpstr>Live update</vt:lpstr>
      <vt:lpstr>SUMMARY</vt:lpstr>
      <vt:lpstr>Resources</vt:lpstr>
      <vt:lpstr>PART II - APPLYING F# TO AI</vt:lpstr>
      <vt:lpstr>Recap</vt:lpstr>
      <vt:lpstr>Situation</vt:lpstr>
      <vt:lpstr>Problems</vt:lpstr>
      <vt:lpstr>Need</vt:lpstr>
      <vt:lpstr>“F# for AI Models”  - A sketch, not a reality</vt:lpstr>
      <vt:lpstr>FM “v0.01” constructs</vt:lpstr>
      <vt:lpstr>Results: Micro-example</vt:lpstr>
      <vt:lpstr>Results: Macro-example</vt:lpstr>
      <vt:lpstr>Tooling for Tensor Shapes</vt:lpstr>
      <vt:lpstr>Tooling for Tensor Shapes: demo</vt:lpstr>
      <vt:lpstr>Tooling for Tensor Shapes: demo</vt:lpstr>
      <vt:lpstr>Tooling for Tensor Shapes</vt:lpstr>
      <vt:lpstr>Next Steps</vt:lpstr>
      <vt:lpstr>IMPROVING  F#</vt:lpstr>
      <vt:lpstr>F# 4.6</vt:lpstr>
      <vt:lpstr>F# 5.0 – Nullable reference types</vt:lpstr>
      <vt:lpstr>F# 5.0 – Nullable reference types</vt:lpstr>
      <vt:lpstr>F# 5.0 – Nullable reference types</vt:lpstr>
      <vt:lpstr>F# 5.0 – Nullable reference types</vt:lpstr>
      <vt:lpstr>F# 5.0 – other things</vt:lpstr>
      <vt:lpstr>DELIVERING  F#</vt:lpstr>
      <vt:lpstr>Delivering f#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would it take to make .NET great for AI and ML</dc:title>
  <dc:creator>Don Syme</dc:creator>
  <cp:lastModifiedBy>Don Syme</cp:lastModifiedBy>
  <cp:revision>76</cp:revision>
  <dcterms:created xsi:type="dcterms:W3CDTF">2018-12-03T16:37:38Z</dcterms:created>
  <dcterms:modified xsi:type="dcterms:W3CDTF">2019-04-05T14:35:06Z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dsyme@microsoft.com</vt:lpwstr>
  </property>
  <property fmtid="{D5CDD505-2E9C-101B-9397-08002B2CF9AE}" pid="5" name="MSIP_Label_f42aa342-8706-4288-bd11-ebb85995028c_SetDate">
    <vt:lpwstr>2019-02-28T14:29:42.4052739Z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7d449e29-d4cc-4cd4-8c2d-e2701c63d3d5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